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8" r:id="rId5"/>
  </p:sldMasterIdLst>
  <p:notesMasterIdLst>
    <p:notesMasterId r:id="rId36"/>
  </p:notesMasterIdLst>
  <p:handoutMasterIdLst>
    <p:handoutMasterId r:id="rId37"/>
  </p:handoutMasterIdLst>
  <p:sldIdLst>
    <p:sldId id="280" r:id="rId6"/>
    <p:sldId id="256"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Lst>
  <p:sldSz cx="12192000" cy="6858000"/>
  <p:notesSz cx="6797675" cy="9874250"/>
  <p:defaultTextStyle>
    <a:defPPr>
      <a:defRPr lang="de-DE"/>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82" autoAdjust="0"/>
    <p:restoredTop sz="72864" autoAdjust="0"/>
  </p:normalViewPr>
  <p:slideViewPr>
    <p:cSldViewPr snapToObjects="1">
      <p:cViewPr varScale="1">
        <p:scale>
          <a:sx n="80" d="100"/>
          <a:sy n="80" d="100"/>
        </p:scale>
        <p:origin x="2064" y="9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05207CC-F127-2342-970A-36A9270D10EB}"/>
              </a:ext>
            </a:extLst>
          </p:cNvPr>
          <p:cNvSpPr>
            <a:spLocks noGrp="1" noChangeArrowheads="1"/>
          </p:cNvSpPr>
          <p:nvPr>
            <p:ph type="hdr" sz="quarter"/>
          </p:nvPr>
        </p:nvSpPr>
        <p:spPr bwMode="auto">
          <a:xfrm>
            <a:off x="0" y="1"/>
            <a:ext cx="2945862" cy="493176"/>
          </a:xfrm>
          <a:prstGeom prst="rect">
            <a:avLst/>
          </a:prstGeom>
          <a:noFill/>
          <a:ln w="9525">
            <a:noFill/>
            <a:miter lim="800000"/>
            <a:headEnd/>
            <a:tailEnd/>
          </a:ln>
          <a:effectLst/>
        </p:spPr>
        <p:txBody>
          <a:bodyPr vert="horz" wrap="square" lIns="91837" tIns="45918" rIns="91837" bIns="45918" numCol="1" anchor="t" anchorCtr="0" compatLnSpc="1">
            <a:prstTxWarp prst="textNoShape">
              <a:avLst/>
            </a:prstTxWarp>
          </a:bodyPr>
          <a:lstStyle>
            <a:lvl1pPr algn="l" eaLnBrk="1" hangingPunct="1">
              <a:defRPr sz="1200">
                <a:latin typeface="Times New Roman" charset="0"/>
                <a:ea typeface="+mn-ea"/>
              </a:defRPr>
            </a:lvl1pPr>
          </a:lstStyle>
          <a:p>
            <a:pPr>
              <a:defRPr/>
            </a:pPr>
            <a:endParaRPr lang="de-DE"/>
          </a:p>
        </p:txBody>
      </p:sp>
      <p:sp>
        <p:nvSpPr>
          <p:cNvPr id="4099" name="Rectangle 3">
            <a:extLst>
              <a:ext uri="{FF2B5EF4-FFF2-40B4-BE49-F238E27FC236}">
                <a16:creationId xmlns:a16="http://schemas.microsoft.com/office/drawing/2014/main" id="{E86BCF9B-7163-F246-92C2-8994168A15C5}"/>
              </a:ext>
            </a:extLst>
          </p:cNvPr>
          <p:cNvSpPr>
            <a:spLocks noGrp="1" noChangeArrowheads="1"/>
          </p:cNvSpPr>
          <p:nvPr>
            <p:ph type="dt" sz="quarter" idx="1"/>
          </p:nvPr>
        </p:nvSpPr>
        <p:spPr bwMode="auto">
          <a:xfrm>
            <a:off x="3851814" y="1"/>
            <a:ext cx="2945862" cy="493176"/>
          </a:xfrm>
          <a:prstGeom prst="rect">
            <a:avLst/>
          </a:prstGeom>
          <a:noFill/>
          <a:ln w="9525">
            <a:noFill/>
            <a:miter lim="800000"/>
            <a:headEnd/>
            <a:tailEnd/>
          </a:ln>
          <a:effectLst/>
        </p:spPr>
        <p:txBody>
          <a:bodyPr vert="horz" wrap="square" lIns="91837" tIns="45918" rIns="91837" bIns="45918" numCol="1" anchor="t" anchorCtr="0" compatLnSpc="1">
            <a:prstTxWarp prst="textNoShape">
              <a:avLst/>
            </a:prstTxWarp>
          </a:bodyPr>
          <a:lstStyle>
            <a:lvl1pPr algn="r" eaLnBrk="1" hangingPunct="1">
              <a:defRPr sz="1200">
                <a:latin typeface="Times New Roman" charset="0"/>
                <a:ea typeface="+mn-ea"/>
              </a:defRPr>
            </a:lvl1pPr>
          </a:lstStyle>
          <a:p>
            <a:pPr>
              <a:defRPr/>
            </a:pPr>
            <a:endParaRPr lang="de-DE"/>
          </a:p>
        </p:txBody>
      </p:sp>
      <p:sp>
        <p:nvSpPr>
          <p:cNvPr id="4100" name="Rectangle 4">
            <a:extLst>
              <a:ext uri="{FF2B5EF4-FFF2-40B4-BE49-F238E27FC236}">
                <a16:creationId xmlns:a16="http://schemas.microsoft.com/office/drawing/2014/main" id="{8D820D67-13B8-2D46-B7B5-8D0E84E8C274}"/>
              </a:ext>
            </a:extLst>
          </p:cNvPr>
          <p:cNvSpPr>
            <a:spLocks noGrp="1" noChangeArrowheads="1"/>
          </p:cNvSpPr>
          <p:nvPr>
            <p:ph type="ftr" sz="quarter" idx="2"/>
          </p:nvPr>
        </p:nvSpPr>
        <p:spPr bwMode="auto">
          <a:xfrm>
            <a:off x="0" y="9381074"/>
            <a:ext cx="2945862" cy="493176"/>
          </a:xfrm>
          <a:prstGeom prst="rect">
            <a:avLst/>
          </a:prstGeom>
          <a:noFill/>
          <a:ln w="9525">
            <a:noFill/>
            <a:miter lim="800000"/>
            <a:headEnd/>
            <a:tailEnd/>
          </a:ln>
          <a:effectLst/>
        </p:spPr>
        <p:txBody>
          <a:bodyPr vert="horz" wrap="square" lIns="91837" tIns="45918" rIns="91837" bIns="45918" numCol="1" anchor="b" anchorCtr="0" compatLnSpc="1">
            <a:prstTxWarp prst="textNoShape">
              <a:avLst/>
            </a:prstTxWarp>
          </a:bodyPr>
          <a:lstStyle>
            <a:lvl1pPr algn="l" eaLnBrk="1" hangingPunct="1">
              <a:defRPr sz="1200">
                <a:latin typeface="Times New Roman" charset="0"/>
                <a:ea typeface="+mn-ea"/>
              </a:defRPr>
            </a:lvl1pPr>
          </a:lstStyle>
          <a:p>
            <a:pPr>
              <a:defRPr/>
            </a:pPr>
            <a:endParaRPr lang="de-DE"/>
          </a:p>
        </p:txBody>
      </p:sp>
      <p:sp>
        <p:nvSpPr>
          <p:cNvPr id="4101" name="Rectangle 5">
            <a:extLst>
              <a:ext uri="{FF2B5EF4-FFF2-40B4-BE49-F238E27FC236}">
                <a16:creationId xmlns:a16="http://schemas.microsoft.com/office/drawing/2014/main" id="{F517C999-FEF2-E749-9CCD-EFAE5F260D76}"/>
              </a:ext>
            </a:extLst>
          </p:cNvPr>
          <p:cNvSpPr>
            <a:spLocks noGrp="1" noChangeArrowheads="1"/>
          </p:cNvSpPr>
          <p:nvPr>
            <p:ph type="sldNum" sz="quarter" idx="3"/>
          </p:nvPr>
        </p:nvSpPr>
        <p:spPr bwMode="auto">
          <a:xfrm>
            <a:off x="3851814" y="9381074"/>
            <a:ext cx="2945862" cy="493176"/>
          </a:xfrm>
          <a:prstGeom prst="rect">
            <a:avLst/>
          </a:prstGeom>
          <a:noFill/>
          <a:ln w="9525">
            <a:noFill/>
            <a:miter lim="800000"/>
            <a:headEnd/>
            <a:tailEnd/>
          </a:ln>
          <a:effectLst/>
        </p:spPr>
        <p:txBody>
          <a:bodyPr vert="horz" wrap="square" lIns="91837" tIns="45918" rIns="91837" bIns="45918" numCol="1" anchor="b" anchorCtr="0" compatLnSpc="1">
            <a:prstTxWarp prst="textNoShape">
              <a:avLst/>
            </a:prstTxWarp>
          </a:bodyPr>
          <a:lstStyle>
            <a:lvl1pPr algn="r" eaLnBrk="1" hangingPunct="1">
              <a:defRPr sz="1200"/>
            </a:lvl1pPr>
          </a:lstStyle>
          <a:p>
            <a:pPr>
              <a:defRPr/>
            </a:pPr>
            <a:fld id="{9476D645-E89B-FB4D-B0AB-38D264F31F69}" type="slidenum">
              <a:rPr lang="de-DE" altLang="de-DE"/>
              <a:pPr>
                <a:defRPr/>
              </a:pPr>
              <a:t>‹Nr.›</a:t>
            </a:fld>
            <a:endParaRPr lang="de-DE" altLang="de-D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DF70943-76C0-2A4B-B181-CFC3D6F07FE3}"/>
              </a:ext>
            </a:extLst>
          </p:cNvPr>
          <p:cNvSpPr>
            <a:spLocks noGrp="1" noChangeArrowheads="1"/>
          </p:cNvSpPr>
          <p:nvPr>
            <p:ph type="hdr" sz="quarter"/>
          </p:nvPr>
        </p:nvSpPr>
        <p:spPr bwMode="auto">
          <a:xfrm>
            <a:off x="0" y="0"/>
            <a:ext cx="2945862" cy="528404"/>
          </a:xfrm>
          <a:prstGeom prst="rect">
            <a:avLst/>
          </a:prstGeom>
          <a:noFill/>
          <a:ln w="9525">
            <a:noFill/>
            <a:miter lim="800000"/>
            <a:headEnd/>
            <a:tailEnd/>
          </a:ln>
          <a:effectLst/>
        </p:spPr>
        <p:txBody>
          <a:bodyPr vert="horz" wrap="square" lIns="91837" tIns="45918" rIns="91837" bIns="45918" numCol="1" anchor="t" anchorCtr="0" compatLnSpc="1">
            <a:prstTxWarp prst="textNoShape">
              <a:avLst/>
            </a:prstTxWarp>
          </a:bodyPr>
          <a:lstStyle>
            <a:lvl1pPr algn="l" eaLnBrk="1" hangingPunct="1">
              <a:defRPr sz="1200">
                <a:latin typeface="Times New Roman" charset="0"/>
                <a:ea typeface="+mn-ea"/>
              </a:defRPr>
            </a:lvl1pPr>
          </a:lstStyle>
          <a:p>
            <a:pPr>
              <a:defRPr/>
            </a:pPr>
            <a:endParaRPr lang="de-DE"/>
          </a:p>
        </p:txBody>
      </p:sp>
      <p:sp>
        <p:nvSpPr>
          <p:cNvPr id="16387" name="Rectangle 3">
            <a:extLst>
              <a:ext uri="{FF2B5EF4-FFF2-40B4-BE49-F238E27FC236}">
                <a16:creationId xmlns:a16="http://schemas.microsoft.com/office/drawing/2014/main" id="{7F5A6CCD-01ED-F340-9FBD-28B7396C3840}"/>
              </a:ext>
            </a:extLst>
          </p:cNvPr>
          <p:cNvSpPr>
            <a:spLocks noGrp="1" noChangeArrowheads="1"/>
          </p:cNvSpPr>
          <p:nvPr>
            <p:ph type="dt" idx="1"/>
          </p:nvPr>
        </p:nvSpPr>
        <p:spPr bwMode="auto">
          <a:xfrm>
            <a:off x="3851814" y="0"/>
            <a:ext cx="2945862" cy="528404"/>
          </a:xfrm>
          <a:prstGeom prst="rect">
            <a:avLst/>
          </a:prstGeom>
          <a:noFill/>
          <a:ln w="9525">
            <a:noFill/>
            <a:miter lim="800000"/>
            <a:headEnd/>
            <a:tailEnd/>
          </a:ln>
          <a:effectLst/>
        </p:spPr>
        <p:txBody>
          <a:bodyPr vert="horz" wrap="square" lIns="91837" tIns="45918" rIns="91837" bIns="45918" numCol="1" anchor="t" anchorCtr="0" compatLnSpc="1">
            <a:prstTxWarp prst="textNoShape">
              <a:avLst/>
            </a:prstTxWarp>
          </a:bodyPr>
          <a:lstStyle>
            <a:lvl1pPr algn="r" eaLnBrk="1" hangingPunct="1">
              <a:defRPr sz="1200">
                <a:latin typeface="Times New Roman" charset="0"/>
                <a:ea typeface="+mn-ea"/>
              </a:defRPr>
            </a:lvl1pPr>
          </a:lstStyle>
          <a:p>
            <a:pPr>
              <a:defRPr/>
            </a:pPr>
            <a:endParaRPr lang="de-DE"/>
          </a:p>
        </p:txBody>
      </p:sp>
      <p:sp>
        <p:nvSpPr>
          <p:cNvPr id="13316" name="Rectangle 4">
            <a:extLst>
              <a:ext uri="{FF2B5EF4-FFF2-40B4-BE49-F238E27FC236}">
                <a16:creationId xmlns:a16="http://schemas.microsoft.com/office/drawing/2014/main" id="{47E6639A-5D96-7D4A-8065-FC35FE3F82A3}"/>
              </a:ext>
            </a:extLst>
          </p:cNvPr>
          <p:cNvSpPr>
            <a:spLocks noGrp="1" noRot="1" noChangeAspect="1" noChangeArrowheads="1" noTextEdit="1"/>
          </p:cNvSpPr>
          <p:nvPr>
            <p:ph type="sldImg" idx="2"/>
          </p:nvPr>
        </p:nvSpPr>
        <p:spPr bwMode="auto">
          <a:xfrm>
            <a:off x="104775" y="757238"/>
            <a:ext cx="6589713" cy="37068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9" name="Rectangle 5">
            <a:extLst>
              <a:ext uri="{FF2B5EF4-FFF2-40B4-BE49-F238E27FC236}">
                <a16:creationId xmlns:a16="http://schemas.microsoft.com/office/drawing/2014/main" id="{A7C053B6-6CB9-D64F-A5A3-921BB8D8EBE3}"/>
              </a:ext>
            </a:extLst>
          </p:cNvPr>
          <p:cNvSpPr>
            <a:spLocks noGrp="1" noChangeArrowheads="1"/>
          </p:cNvSpPr>
          <p:nvPr>
            <p:ph type="body" sz="quarter" idx="3"/>
          </p:nvPr>
        </p:nvSpPr>
        <p:spPr bwMode="auto">
          <a:xfrm>
            <a:off x="905952" y="4689771"/>
            <a:ext cx="4985772" cy="4464625"/>
          </a:xfrm>
          <a:prstGeom prst="rect">
            <a:avLst/>
          </a:prstGeom>
          <a:noFill/>
          <a:ln w="9525">
            <a:noFill/>
            <a:miter lim="800000"/>
            <a:headEnd/>
            <a:tailEnd/>
          </a:ln>
          <a:effectLst/>
        </p:spPr>
        <p:txBody>
          <a:bodyPr vert="horz" wrap="square" lIns="91837" tIns="45918" rIns="91837" bIns="45918" numCol="1" anchor="t" anchorCtr="0" compatLnSpc="1">
            <a:prstTxWarp prst="textNoShape">
              <a:avLst/>
            </a:prstTxWarp>
          </a:bodyPr>
          <a:lstStyle/>
          <a:p>
            <a:pPr lvl="0"/>
            <a:r>
              <a:rPr lang="de-DE" altLang="de-DE" noProof="0"/>
              <a:t>Klicken Sie, um die Formate des Vorlagentextes zu bearbeiten</a:t>
            </a:r>
          </a:p>
          <a:p>
            <a:pPr lvl="1"/>
            <a:r>
              <a:rPr lang="de-DE" altLang="de-DE" noProof="0"/>
              <a:t>Zweite Ebene</a:t>
            </a:r>
          </a:p>
          <a:p>
            <a:pPr lvl="2"/>
            <a:r>
              <a:rPr lang="de-DE" altLang="de-DE" noProof="0"/>
              <a:t>Dritte Ebene</a:t>
            </a:r>
          </a:p>
          <a:p>
            <a:pPr lvl="3"/>
            <a:r>
              <a:rPr lang="de-DE" altLang="de-DE" noProof="0"/>
              <a:t>Vierte Ebene</a:t>
            </a:r>
          </a:p>
          <a:p>
            <a:pPr lvl="4"/>
            <a:r>
              <a:rPr lang="de-DE" altLang="de-DE" noProof="0"/>
              <a:t>Fünfte Ebene</a:t>
            </a:r>
          </a:p>
        </p:txBody>
      </p:sp>
      <p:sp>
        <p:nvSpPr>
          <p:cNvPr id="16390" name="Rectangle 6">
            <a:extLst>
              <a:ext uri="{FF2B5EF4-FFF2-40B4-BE49-F238E27FC236}">
                <a16:creationId xmlns:a16="http://schemas.microsoft.com/office/drawing/2014/main" id="{D509089C-86DC-3D43-BEB2-CCB1499671BF}"/>
              </a:ext>
            </a:extLst>
          </p:cNvPr>
          <p:cNvSpPr>
            <a:spLocks noGrp="1" noChangeArrowheads="1"/>
          </p:cNvSpPr>
          <p:nvPr>
            <p:ph type="ftr" sz="quarter" idx="4"/>
          </p:nvPr>
        </p:nvSpPr>
        <p:spPr bwMode="auto">
          <a:xfrm>
            <a:off x="0" y="9381074"/>
            <a:ext cx="2945862" cy="528403"/>
          </a:xfrm>
          <a:prstGeom prst="rect">
            <a:avLst/>
          </a:prstGeom>
          <a:noFill/>
          <a:ln w="9525">
            <a:noFill/>
            <a:miter lim="800000"/>
            <a:headEnd/>
            <a:tailEnd/>
          </a:ln>
          <a:effectLst/>
        </p:spPr>
        <p:txBody>
          <a:bodyPr vert="horz" wrap="square" lIns="91837" tIns="45918" rIns="91837" bIns="45918" numCol="1" anchor="b" anchorCtr="0" compatLnSpc="1">
            <a:prstTxWarp prst="textNoShape">
              <a:avLst/>
            </a:prstTxWarp>
          </a:bodyPr>
          <a:lstStyle>
            <a:lvl1pPr algn="l" eaLnBrk="1" hangingPunct="1">
              <a:defRPr sz="1200">
                <a:latin typeface="Times New Roman" charset="0"/>
                <a:ea typeface="+mn-ea"/>
              </a:defRPr>
            </a:lvl1pPr>
          </a:lstStyle>
          <a:p>
            <a:pPr>
              <a:defRPr/>
            </a:pPr>
            <a:endParaRPr lang="de-DE"/>
          </a:p>
        </p:txBody>
      </p:sp>
      <p:sp>
        <p:nvSpPr>
          <p:cNvPr id="16391" name="Rectangle 7">
            <a:extLst>
              <a:ext uri="{FF2B5EF4-FFF2-40B4-BE49-F238E27FC236}">
                <a16:creationId xmlns:a16="http://schemas.microsoft.com/office/drawing/2014/main" id="{83F7C444-7E8A-F344-8707-00E0107E3404}"/>
              </a:ext>
            </a:extLst>
          </p:cNvPr>
          <p:cNvSpPr>
            <a:spLocks noGrp="1" noChangeArrowheads="1"/>
          </p:cNvSpPr>
          <p:nvPr>
            <p:ph type="sldNum" sz="quarter" idx="5"/>
          </p:nvPr>
        </p:nvSpPr>
        <p:spPr bwMode="auto">
          <a:xfrm>
            <a:off x="3851814" y="9381074"/>
            <a:ext cx="2945862" cy="528403"/>
          </a:xfrm>
          <a:prstGeom prst="rect">
            <a:avLst/>
          </a:prstGeom>
          <a:noFill/>
          <a:ln w="9525">
            <a:noFill/>
            <a:miter lim="800000"/>
            <a:headEnd/>
            <a:tailEnd/>
          </a:ln>
          <a:effectLst/>
        </p:spPr>
        <p:txBody>
          <a:bodyPr vert="horz" wrap="square" lIns="91837" tIns="45918" rIns="91837" bIns="45918" numCol="1" anchor="b" anchorCtr="0" compatLnSpc="1">
            <a:prstTxWarp prst="textNoShape">
              <a:avLst/>
            </a:prstTxWarp>
          </a:bodyPr>
          <a:lstStyle>
            <a:lvl1pPr algn="r" eaLnBrk="1" hangingPunct="1">
              <a:defRPr sz="1200"/>
            </a:lvl1pPr>
          </a:lstStyle>
          <a:p>
            <a:pPr>
              <a:defRPr/>
            </a:pPr>
            <a:fld id="{35D81EF2-0047-0D44-AD3B-4678F306739C}" type="slidenum">
              <a:rPr lang="de-DE" altLang="de-DE"/>
              <a:pPr>
                <a:defRPr/>
              </a:pPr>
              <a:t>‹Nr.›</a:t>
            </a:fld>
            <a:endParaRPr lang="de-DE" alt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zeitblueten.com/news/unterschied-effizient-effektiv/"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pPr>
              <a:defRPr/>
            </a:pPr>
            <a:fld id="{35D81EF2-0047-0D44-AD3B-4678F306739C}" type="slidenum">
              <a:rPr lang="de-DE" altLang="de-DE" smtClean="0"/>
              <a:pPr>
                <a:defRPr/>
              </a:pPr>
              <a:t>1</a:t>
            </a:fld>
            <a:endParaRPr lang="de-DE" altLang="de-DE"/>
          </a:p>
        </p:txBody>
      </p:sp>
    </p:spTree>
    <p:extLst>
      <p:ext uri="{BB962C8B-B14F-4D97-AF65-F5344CB8AC3E}">
        <p14:creationId xmlns:p14="http://schemas.microsoft.com/office/powerpoint/2010/main" val="2952242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häufig soll man aber Wiederholen? </a:t>
            </a:r>
          </a:p>
          <a:p>
            <a:pPr marL="228600" indent="-228600">
              <a:buFont typeface="+mj-lt"/>
              <a:buAutoNum type="arabicPeriod"/>
            </a:pPr>
            <a:r>
              <a:rPr lang="de-CH" dirty="0"/>
              <a:t>Bei logischen Konzepten: 1-2 Mal zu wiederholen ist in der Regel ausreichend.</a:t>
            </a:r>
          </a:p>
          <a:p>
            <a:pPr marL="228600" indent="-228600">
              <a:buFont typeface="+mj-lt"/>
              <a:buAutoNum type="arabicPeriod"/>
            </a:pPr>
            <a:r>
              <a:rPr lang="de-CH" dirty="0"/>
              <a:t>Bei neuen Konzepten: mindestens 3-6 Wiederholungen.</a:t>
            </a:r>
          </a:p>
        </p:txBody>
      </p:sp>
      <p:sp>
        <p:nvSpPr>
          <p:cNvPr id="4" name="Foliennummernplatzhalter 3"/>
          <p:cNvSpPr>
            <a:spLocks noGrp="1"/>
          </p:cNvSpPr>
          <p:nvPr>
            <p:ph type="sldNum" sz="quarter" idx="5"/>
          </p:nvPr>
        </p:nvSpPr>
        <p:spPr/>
        <p:txBody>
          <a:bodyPr/>
          <a:lstStyle/>
          <a:p>
            <a:pPr>
              <a:defRPr/>
            </a:pPr>
            <a:fld id="{35D81EF2-0047-0D44-AD3B-4678F306739C}" type="slidenum">
              <a:rPr lang="de-DE" altLang="de-DE" smtClean="0"/>
              <a:pPr>
                <a:defRPr/>
              </a:pPr>
              <a:t>14</a:t>
            </a:fld>
            <a:endParaRPr lang="de-DE" altLang="de-DE"/>
          </a:p>
        </p:txBody>
      </p:sp>
    </p:spTree>
    <p:extLst>
      <p:ext uri="{BB962C8B-B14F-4D97-AF65-F5344CB8AC3E}">
        <p14:creationId xmlns:p14="http://schemas.microsoft.com/office/powerpoint/2010/main" val="2768196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Was ist der Nutzen, von dem Sie lernen.</a:t>
            </a:r>
          </a:p>
          <a:p>
            <a:r>
              <a:rPr lang="de-CH" dirty="0"/>
              <a:t>Beispiel: Südamerikareise und Spanisch lernen</a:t>
            </a:r>
          </a:p>
        </p:txBody>
      </p:sp>
      <p:sp>
        <p:nvSpPr>
          <p:cNvPr id="4" name="Foliennummernplatzhalter 3"/>
          <p:cNvSpPr>
            <a:spLocks noGrp="1"/>
          </p:cNvSpPr>
          <p:nvPr>
            <p:ph type="sldNum" sz="quarter" idx="5"/>
          </p:nvPr>
        </p:nvSpPr>
        <p:spPr/>
        <p:txBody>
          <a:bodyPr/>
          <a:lstStyle/>
          <a:p>
            <a:pPr>
              <a:defRPr/>
            </a:pPr>
            <a:fld id="{35D81EF2-0047-0D44-AD3B-4678F306739C}" type="slidenum">
              <a:rPr lang="de-DE" altLang="de-DE" smtClean="0"/>
              <a:pPr>
                <a:defRPr/>
              </a:pPr>
              <a:t>15</a:t>
            </a:fld>
            <a:endParaRPr lang="de-DE" altLang="de-DE"/>
          </a:p>
        </p:txBody>
      </p:sp>
    </p:spTree>
    <p:extLst>
      <p:ext uri="{BB962C8B-B14F-4D97-AF65-F5344CB8AC3E}">
        <p14:creationId xmlns:p14="http://schemas.microsoft.com/office/powerpoint/2010/main" val="3278522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Was machen Sie, wenn Sie ein Handy kaufen wollen?</a:t>
            </a:r>
          </a:p>
          <a:p>
            <a:pPr marL="171450" indent="-171450">
              <a:buFont typeface="Arial" panose="020B0604020202020204" pitchFamily="34" charset="0"/>
              <a:buChar char="•"/>
            </a:pPr>
            <a:r>
              <a:rPr lang="de-DE" dirty="0"/>
              <a:t>Bedienungsanleitung lesen (visuell)</a:t>
            </a:r>
          </a:p>
          <a:p>
            <a:pPr marL="171450" indent="-171450">
              <a:buFont typeface="Arial" panose="020B0604020202020204" pitchFamily="34" charset="0"/>
              <a:buChar char="•"/>
            </a:pPr>
            <a:r>
              <a:rPr lang="de-DE" dirty="0"/>
              <a:t>Kumpel fragen (</a:t>
            </a:r>
            <a:r>
              <a:rPr lang="de-DE" dirty="0" err="1"/>
              <a:t>kommunikation</a:t>
            </a:r>
            <a:r>
              <a:rPr lang="de-DE" dirty="0"/>
              <a:t>, auditiv)</a:t>
            </a:r>
          </a:p>
          <a:p>
            <a:pPr marL="171450" indent="-171450">
              <a:buFont typeface="Arial" panose="020B0604020202020204" pitchFamily="34" charset="0"/>
              <a:buChar char="•"/>
            </a:pPr>
            <a:r>
              <a:rPr lang="de-DE" dirty="0"/>
              <a:t>Selber ausprobieren (motorisch)</a:t>
            </a:r>
          </a:p>
          <a:p>
            <a:r>
              <a:rPr lang="de-DE" dirty="0" err="1"/>
              <a:t>Pashler</a:t>
            </a:r>
            <a:r>
              <a:rPr lang="de-DE" dirty="0"/>
              <a:t> Harold und seine Kollegen haben festgestellt, dass es keine spezifischen Lerntypen gibt.</a:t>
            </a:r>
            <a:br>
              <a:rPr lang="de-DE" dirty="0"/>
            </a:br>
            <a:r>
              <a:rPr lang="de-DE" dirty="0"/>
              <a:t>Schlussfolgerung: Nicht den spezifischen Lerntyp herauszufiltern, sondern die Lerntechniken zu kombinieren.</a:t>
            </a:r>
          </a:p>
        </p:txBody>
      </p:sp>
      <p:sp>
        <p:nvSpPr>
          <p:cNvPr id="4" name="Foliennummernplatzhalter 3"/>
          <p:cNvSpPr>
            <a:spLocks noGrp="1"/>
          </p:cNvSpPr>
          <p:nvPr>
            <p:ph type="sldNum" sz="quarter" idx="5"/>
          </p:nvPr>
        </p:nvSpPr>
        <p:spPr/>
        <p:txBody>
          <a:bodyPr/>
          <a:lstStyle/>
          <a:p>
            <a:pPr>
              <a:defRPr/>
            </a:pPr>
            <a:fld id="{35D81EF2-0047-0D44-AD3B-4678F306739C}" type="slidenum">
              <a:rPr lang="de-DE" altLang="de-DE" smtClean="0"/>
              <a:pPr>
                <a:defRPr/>
              </a:pPr>
              <a:t>16</a:t>
            </a:fld>
            <a:endParaRPr lang="de-DE" altLang="de-DE"/>
          </a:p>
        </p:txBody>
      </p:sp>
    </p:spTree>
    <p:extLst>
      <p:ext uri="{BB962C8B-B14F-4D97-AF65-F5344CB8AC3E}">
        <p14:creationId xmlns:p14="http://schemas.microsoft.com/office/powerpoint/2010/main" val="2284736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Pareto-Regel ist eine Effizienztechnik:</a:t>
            </a:r>
          </a:p>
          <a:p>
            <a:endParaRPr lang="de-DE" dirty="0"/>
          </a:p>
          <a:p>
            <a:r>
              <a:rPr lang="de-CH" dirty="0"/>
              <a:t>Einsatzbeispiel:</a:t>
            </a:r>
          </a:p>
          <a:p>
            <a:r>
              <a:rPr lang="de-CH" dirty="0"/>
              <a:t>Präsentation: es muss nicht alles makellos sein. Auflösung von Fotos, Hintergrundfarbe, usw. Der Ertrag ist aber bescheiden.</a:t>
            </a:r>
          </a:p>
          <a:p>
            <a:r>
              <a:rPr lang="de-CH" dirty="0"/>
              <a:t>besser Rede mal durchsprechen</a:t>
            </a:r>
          </a:p>
          <a:p>
            <a:endParaRPr lang="de-CH" dirty="0"/>
          </a:p>
        </p:txBody>
      </p:sp>
      <p:sp>
        <p:nvSpPr>
          <p:cNvPr id="4" name="Foliennummernplatzhalter 3"/>
          <p:cNvSpPr>
            <a:spLocks noGrp="1"/>
          </p:cNvSpPr>
          <p:nvPr>
            <p:ph type="sldNum" sz="quarter" idx="5"/>
          </p:nvPr>
        </p:nvSpPr>
        <p:spPr/>
        <p:txBody>
          <a:bodyPr/>
          <a:lstStyle/>
          <a:p>
            <a:pPr>
              <a:defRPr/>
            </a:pPr>
            <a:fld id="{35D81EF2-0047-0D44-AD3B-4678F306739C}" type="slidenum">
              <a:rPr lang="de-DE" altLang="de-DE" smtClean="0"/>
              <a:pPr>
                <a:defRPr/>
              </a:pPr>
              <a:t>20</a:t>
            </a:fld>
            <a:endParaRPr lang="de-DE" altLang="de-DE"/>
          </a:p>
        </p:txBody>
      </p:sp>
    </p:spTree>
    <p:extLst>
      <p:ext uri="{BB962C8B-B14F-4D97-AF65-F5344CB8AC3E}">
        <p14:creationId xmlns:p14="http://schemas.microsoft.com/office/powerpoint/2010/main" val="3570946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Wenn du dich </a:t>
            </a:r>
            <a:r>
              <a:rPr lang="de-DE" b="0" i="0" dirty="0">
                <a:solidFill>
                  <a:srgbClr val="000000"/>
                </a:solidFill>
                <a:effectLst/>
                <a:latin typeface="Segoe UI" panose="020B0502040204020203" pitchFamily="34" charset="0"/>
              </a:rPr>
              <a:t>vor dem lernen in eine positive Stimmung begibst, kannst du Informationen besser merken.</a:t>
            </a:r>
            <a:endParaRPr lang="de-CH" dirty="0"/>
          </a:p>
        </p:txBody>
      </p:sp>
      <p:sp>
        <p:nvSpPr>
          <p:cNvPr id="4" name="Foliennummernplatzhalter 3"/>
          <p:cNvSpPr>
            <a:spLocks noGrp="1"/>
          </p:cNvSpPr>
          <p:nvPr>
            <p:ph type="sldNum" sz="quarter" idx="5"/>
          </p:nvPr>
        </p:nvSpPr>
        <p:spPr/>
        <p:txBody>
          <a:bodyPr/>
          <a:lstStyle/>
          <a:p>
            <a:pPr>
              <a:defRPr/>
            </a:pPr>
            <a:fld id="{35D81EF2-0047-0D44-AD3B-4678F306739C}" type="slidenum">
              <a:rPr lang="de-DE" altLang="de-DE" smtClean="0"/>
              <a:pPr>
                <a:defRPr/>
              </a:pPr>
              <a:t>24</a:t>
            </a:fld>
            <a:endParaRPr lang="de-DE" altLang="de-DE"/>
          </a:p>
        </p:txBody>
      </p:sp>
    </p:spTree>
    <p:extLst>
      <p:ext uri="{BB962C8B-B14F-4D97-AF65-F5344CB8AC3E}">
        <p14:creationId xmlns:p14="http://schemas.microsoft.com/office/powerpoint/2010/main" val="1095071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DE" dirty="0"/>
              <a:t>Sie steigern das reduktive Lernen</a:t>
            </a:r>
          </a:p>
          <a:p>
            <a:pPr marL="228600" indent="-228600">
              <a:buAutoNum type="arabicPeriod"/>
            </a:pPr>
            <a:r>
              <a:rPr lang="de-DE" dirty="0"/>
              <a:t>Sie fördern das </a:t>
            </a:r>
            <a:r>
              <a:rPr lang="de-DE" dirty="0" err="1"/>
              <a:t>elaborative</a:t>
            </a:r>
            <a:r>
              <a:rPr lang="de-DE" dirty="0"/>
              <a:t> lernen (Ich suche aktiv Information, die es Wert sind auf die Karteikarten zu schreiben.)</a:t>
            </a:r>
          </a:p>
          <a:p>
            <a:endParaRPr lang="de-CH" dirty="0"/>
          </a:p>
          <a:p>
            <a:pPr marL="0" indent="0">
              <a:buNone/>
            </a:pPr>
            <a:r>
              <a:rPr lang="de-DE" dirty="0"/>
              <a:t>Digital oder handschriftlich: Die Dinge, die wir selbst mit Handschrift schreiben, können wir uns besser merken, als </a:t>
            </a:r>
            <a:r>
              <a:rPr lang="de-DE" dirty="0" err="1"/>
              <a:t>copy</a:t>
            </a:r>
            <a:r>
              <a:rPr lang="de-DE" dirty="0"/>
              <a:t> </a:t>
            </a:r>
            <a:r>
              <a:rPr lang="de-DE" dirty="0" err="1"/>
              <a:t>paste</a:t>
            </a:r>
            <a:r>
              <a:rPr lang="de-DE" dirty="0"/>
              <a:t> Informationen.</a:t>
            </a:r>
          </a:p>
          <a:p>
            <a:pPr marL="0" indent="0">
              <a:buNone/>
            </a:pPr>
            <a:r>
              <a:rPr lang="de-DE" dirty="0"/>
              <a:t>Tipp: A5 Karteikarten (Grafik usw.)</a:t>
            </a:r>
            <a:endParaRPr lang="de-CH" dirty="0"/>
          </a:p>
          <a:p>
            <a:endParaRPr lang="de-CH" dirty="0"/>
          </a:p>
        </p:txBody>
      </p:sp>
      <p:sp>
        <p:nvSpPr>
          <p:cNvPr id="4" name="Foliennummernplatzhalter 3"/>
          <p:cNvSpPr>
            <a:spLocks noGrp="1"/>
          </p:cNvSpPr>
          <p:nvPr>
            <p:ph type="sldNum" sz="quarter" idx="5"/>
          </p:nvPr>
        </p:nvSpPr>
        <p:spPr/>
        <p:txBody>
          <a:bodyPr/>
          <a:lstStyle/>
          <a:p>
            <a:pPr>
              <a:defRPr/>
            </a:pPr>
            <a:fld id="{35D81EF2-0047-0D44-AD3B-4678F306739C}" type="slidenum">
              <a:rPr lang="de-DE" altLang="de-DE" smtClean="0"/>
              <a:pPr>
                <a:defRPr/>
              </a:pPr>
              <a:t>25</a:t>
            </a:fld>
            <a:endParaRPr lang="de-DE" altLang="de-DE"/>
          </a:p>
        </p:txBody>
      </p:sp>
    </p:spTree>
    <p:extLst>
      <p:ext uri="{BB962C8B-B14F-4D97-AF65-F5344CB8AC3E}">
        <p14:creationId xmlns:p14="http://schemas.microsoft.com/office/powerpoint/2010/main" val="2572567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CH" dirty="0"/>
              <a:t>Antwort 1: </a:t>
            </a:r>
            <a:r>
              <a:rPr lang="de-DE" dirty="0">
                <a:solidFill>
                  <a:srgbClr val="C00000"/>
                </a:solidFill>
              </a:rPr>
              <a:t>Der Einsatz von Techniken bringt einem schneller zum Ziel.</a:t>
            </a:r>
          </a:p>
          <a:p>
            <a:endParaRPr lang="de-CH"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CH" dirty="0"/>
              <a:t>Antwort 2: </a:t>
            </a:r>
            <a:r>
              <a:rPr lang="de-DE" dirty="0">
                <a:solidFill>
                  <a:srgbClr val="C00000"/>
                </a:solidFill>
              </a:rPr>
              <a:t>Die Technik gibt dem Prozess eine Struktur. Das bringt neue Lösungsansätze als wenn einfach nur rasch diskutiert wird.</a:t>
            </a:r>
          </a:p>
          <a:p>
            <a:endParaRPr lang="de-CH"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CH" dirty="0"/>
              <a:t>Antwort 3: </a:t>
            </a:r>
            <a:r>
              <a:rPr lang="de-DE" dirty="0">
                <a:solidFill>
                  <a:srgbClr val="C00000"/>
                </a:solidFill>
              </a:rPr>
              <a:t>Die Technik muss zur </a:t>
            </a:r>
            <a:r>
              <a:rPr lang="de-DE" dirty="0" err="1">
                <a:solidFill>
                  <a:srgbClr val="C00000"/>
                </a:solidFill>
              </a:rPr>
              <a:t>Gruppengrösse</a:t>
            </a:r>
            <a:r>
              <a:rPr lang="de-DE" dirty="0">
                <a:solidFill>
                  <a:srgbClr val="C00000"/>
                </a:solidFill>
              </a:rPr>
              <a:t> passen.</a:t>
            </a:r>
          </a:p>
          <a:p>
            <a:endParaRPr lang="de-CH" dirty="0"/>
          </a:p>
        </p:txBody>
      </p:sp>
      <p:sp>
        <p:nvSpPr>
          <p:cNvPr id="4" name="Foliennummernplatzhalter 3"/>
          <p:cNvSpPr>
            <a:spLocks noGrp="1"/>
          </p:cNvSpPr>
          <p:nvPr>
            <p:ph type="sldNum" sz="quarter" idx="5"/>
          </p:nvPr>
        </p:nvSpPr>
        <p:spPr/>
        <p:txBody>
          <a:bodyPr/>
          <a:lstStyle/>
          <a:p>
            <a:pPr>
              <a:defRPr/>
            </a:pPr>
            <a:fld id="{35D81EF2-0047-0D44-AD3B-4678F306739C}" type="slidenum">
              <a:rPr lang="de-DE" altLang="de-DE" smtClean="0"/>
              <a:pPr>
                <a:defRPr/>
              </a:pPr>
              <a:t>27</a:t>
            </a:fld>
            <a:endParaRPr lang="de-DE" altLang="de-DE"/>
          </a:p>
        </p:txBody>
      </p:sp>
    </p:spTree>
    <p:extLst>
      <p:ext uri="{BB962C8B-B14F-4D97-AF65-F5344CB8AC3E}">
        <p14:creationId xmlns:p14="http://schemas.microsoft.com/office/powerpoint/2010/main" val="1179590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CH" dirty="0"/>
              <a:t>Bildquelle: www.pixabay.com</a:t>
            </a:r>
          </a:p>
          <a:p>
            <a:endParaRPr lang="de-CH" dirty="0"/>
          </a:p>
        </p:txBody>
      </p:sp>
      <p:sp>
        <p:nvSpPr>
          <p:cNvPr id="4" name="Foliennummernplatzhalter 3"/>
          <p:cNvSpPr>
            <a:spLocks noGrp="1"/>
          </p:cNvSpPr>
          <p:nvPr>
            <p:ph type="sldNum" sz="quarter" idx="5"/>
          </p:nvPr>
        </p:nvSpPr>
        <p:spPr/>
        <p:txBody>
          <a:bodyPr/>
          <a:lstStyle/>
          <a:p>
            <a:pPr>
              <a:defRPr/>
            </a:pPr>
            <a:fld id="{35D81EF2-0047-0D44-AD3B-4678F306739C}" type="slidenum">
              <a:rPr lang="de-DE" altLang="de-DE" smtClean="0"/>
              <a:pPr>
                <a:defRPr/>
              </a:pPr>
              <a:t>3</a:t>
            </a:fld>
            <a:endParaRPr lang="de-DE" altLang="de-DE"/>
          </a:p>
        </p:txBody>
      </p:sp>
    </p:spTree>
    <p:extLst>
      <p:ext uri="{BB962C8B-B14F-4D97-AF65-F5344CB8AC3E}">
        <p14:creationId xmlns:p14="http://schemas.microsoft.com/office/powerpoint/2010/main" val="4293126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CH" dirty="0"/>
              <a:t>Bildquelle: www.pixabay.com</a:t>
            </a:r>
          </a:p>
          <a:p>
            <a:endParaRPr lang="de-CH" dirty="0"/>
          </a:p>
        </p:txBody>
      </p:sp>
      <p:sp>
        <p:nvSpPr>
          <p:cNvPr id="4" name="Foliennummernplatzhalter 3"/>
          <p:cNvSpPr>
            <a:spLocks noGrp="1"/>
          </p:cNvSpPr>
          <p:nvPr>
            <p:ph type="sldNum" sz="quarter" idx="5"/>
          </p:nvPr>
        </p:nvSpPr>
        <p:spPr/>
        <p:txBody>
          <a:bodyPr/>
          <a:lstStyle/>
          <a:p>
            <a:pPr>
              <a:defRPr/>
            </a:pPr>
            <a:fld id="{35D81EF2-0047-0D44-AD3B-4678F306739C}" type="slidenum">
              <a:rPr lang="de-DE" altLang="de-DE" smtClean="0"/>
              <a:pPr>
                <a:defRPr/>
              </a:pPr>
              <a:t>4</a:t>
            </a:fld>
            <a:endParaRPr lang="de-DE" altLang="de-DE"/>
          </a:p>
        </p:txBody>
      </p:sp>
    </p:spTree>
    <p:extLst>
      <p:ext uri="{BB962C8B-B14F-4D97-AF65-F5344CB8AC3E}">
        <p14:creationId xmlns:p14="http://schemas.microsoft.com/office/powerpoint/2010/main" val="2275662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CH" dirty="0"/>
              <a:t>Bildquelle: www.pixabay.com</a:t>
            </a:r>
          </a:p>
          <a:p>
            <a:endParaRPr lang="de-CH" dirty="0"/>
          </a:p>
        </p:txBody>
      </p:sp>
      <p:sp>
        <p:nvSpPr>
          <p:cNvPr id="4" name="Foliennummernplatzhalter 3"/>
          <p:cNvSpPr>
            <a:spLocks noGrp="1"/>
          </p:cNvSpPr>
          <p:nvPr>
            <p:ph type="sldNum" sz="quarter" idx="5"/>
          </p:nvPr>
        </p:nvSpPr>
        <p:spPr/>
        <p:txBody>
          <a:bodyPr/>
          <a:lstStyle/>
          <a:p>
            <a:pPr>
              <a:defRPr/>
            </a:pPr>
            <a:fld id="{35D81EF2-0047-0D44-AD3B-4678F306739C}" type="slidenum">
              <a:rPr lang="de-DE" altLang="de-DE" smtClean="0"/>
              <a:pPr>
                <a:defRPr/>
              </a:pPr>
              <a:t>5</a:t>
            </a:fld>
            <a:endParaRPr lang="de-DE" altLang="de-DE"/>
          </a:p>
        </p:txBody>
      </p:sp>
    </p:spTree>
    <p:extLst>
      <p:ext uri="{BB962C8B-B14F-4D97-AF65-F5344CB8AC3E}">
        <p14:creationId xmlns:p14="http://schemas.microsoft.com/office/powerpoint/2010/main" val="3750644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Bildquelle: www.pixabay.com</a:t>
            </a:r>
          </a:p>
          <a:p>
            <a:endParaRPr lang="de-CH" dirty="0"/>
          </a:p>
          <a:p>
            <a:r>
              <a:rPr lang="de-CH" dirty="0"/>
              <a:t>Weiteres Beispiel zu Effizienz und Effektivität: </a:t>
            </a:r>
            <a:r>
              <a:rPr lang="de-DE" i="0" u="none" dirty="0">
                <a:solidFill>
                  <a:srgbClr val="0070C0"/>
                </a:solidFill>
                <a:hlinkClick r:id="rId3">
                  <a:extLst>
                    <a:ext uri="{A12FA001-AC4F-418D-AE19-62706E023703}">
                      <ahyp:hlinkClr xmlns:ahyp="http://schemas.microsoft.com/office/drawing/2018/hyperlinkcolor" val="tx"/>
                    </a:ext>
                  </a:extLst>
                </a:hlinkClick>
              </a:rPr>
              <a:t>Kennen Sie den Unterschied zwischen effizient und effektiv? - ZEITBLÜTEN (https://www.zeitblueten.com/news/unterschied-effizient-effektiv/)</a:t>
            </a:r>
            <a:r>
              <a:rPr lang="de-DE" i="0" u="none" dirty="0">
                <a:solidFill>
                  <a:srgbClr val="0070C0"/>
                </a:solidFill>
              </a:rPr>
              <a:t> </a:t>
            </a:r>
            <a:endParaRPr lang="de-CH" i="0" u="none" dirty="0">
              <a:solidFill>
                <a:srgbClr val="0070C0"/>
              </a:solidFill>
            </a:endParaRPr>
          </a:p>
          <a:p>
            <a:endParaRPr lang="de-CH" dirty="0"/>
          </a:p>
        </p:txBody>
      </p:sp>
      <p:sp>
        <p:nvSpPr>
          <p:cNvPr id="4" name="Foliennummernplatzhalter 3"/>
          <p:cNvSpPr>
            <a:spLocks noGrp="1"/>
          </p:cNvSpPr>
          <p:nvPr>
            <p:ph type="sldNum" sz="quarter" idx="5"/>
          </p:nvPr>
        </p:nvSpPr>
        <p:spPr/>
        <p:txBody>
          <a:bodyPr/>
          <a:lstStyle/>
          <a:p>
            <a:pPr>
              <a:defRPr/>
            </a:pPr>
            <a:fld id="{35D81EF2-0047-0D44-AD3B-4678F306739C}" type="slidenum">
              <a:rPr lang="de-DE" altLang="de-DE" smtClean="0"/>
              <a:pPr>
                <a:defRPr/>
              </a:pPr>
              <a:t>6</a:t>
            </a:fld>
            <a:endParaRPr lang="de-DE" altLang="de-DE"/>
          </a:p>
        </p:txBody>
      </p:sp>
    </p:spTree>
    <p:extLst>
      <p:ext uri="{BB962C8B-B14F-4D97-AF65-F5344CB8AC3E}">
        <p14:creationId xmlns:p14="http://schemas.microsoft.com/office/powerpoint/2010/main" val="1520958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CH" sz="1200" kern="1200" dirty="0">
                <a:solidFill>
                  <a:srgbClr val="000000"/>
                </a:solidFill>
                <a:effectLst/>
                <a:latin typeface="Calibri" panose="020F0502020204030204" pitchFamily="34" charset="0"/>
                <a:ea typeface="+mn-ea"/>
                <a:cs typeface="+mn-cs"/>
              </a:rPr>
              <a:t>Bildquelle: www.pixabay.com</a:t>
            </a:r>
            <a:endParaRPr lang="de-CH" dirty="0">
              <a:effectLst/>
            </a:endParaRPr>
          </a:p>
          <a:p>
            <a:endParaRPr lang="de-CH" dirty="0"/>
          </a:p>
        </p:txBody>
      </p:sp>
      <p:sp>
        <p:nvSpPr>
          <p:cNvPr id="4" name="Foliennummernplatzhalter 3"/>
          <p:cNvSpPr>
            <a:spLocks noGrp="1"/>
          </p:cNvSpPr>
          <p:nvPr>
            <p:ph type="sldNum" sz="quarter" idx="5"/>
          </p:nvPr>
        </p:nvSpPr>
        <p:spPr/>
        <p:txBody>
          <a:bodyPr/>
          <a:lstStyle/>
          <a:p>
            <a:pPr>
              <a:defRPr/>
            </a:pPr>
            <a:fld id="{35D81EF2-0047-0D44-AD3B-4678F306739C}" type="slidenum">
              <a:rPr lang="de-DE" altLang="de-DE" smtClean="0"/>
              <a:pPr>
                <a:defRPr/>
              </a:pPr>
              <a:t>7</a:t>
            </a:fld>
            <a:endParaRPr lang="de-DE" altLang="de-DE"/>
          </a:p>
        </p:txBody>
      </p:sp>
    </p:spTree>
    <p:extLst>
      <p:ext uri="{BB962C8B-B14F-4D97-AF65-F5344CB8AC3E}">
        <p14:creationId xmlns:p14="http://schemas.microsoft.com/office/powerpoint/2010/main" val="3857508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1C1D1F"/>
                </a:solidFill>
                <a:effectLst/>
                <a:latin typeface="udemy sans"/>
              </a:rPr>
              <a:t>Warum sind gezielte Problemlösungstechniken oft so hilfreich?</a:t>
            </a:r>
          </a:p>
          <a:p>
            <a:pPr marL="228600" indent="-228600">
              <a:buFont typeface="+mj-lt"/>
              <a:buAutoNum type="arabicPeriod"/>
            </a:pPr>
            <a:r>
              <a:rPr lang="de-DE" b="0" i="0" dirty="0">
                <a:solidFill>
                  <a:srgbClr val="1C1D1F"/>
                </a:solidFill>
                <a:effectLst/>
                <a:latin typeface="udemy sans"/>
              </a:rPr>
              <a:t>Wir Menschen sind faul. Zu häufig geben wir uns mit einfachen und offensichtlichen Antworten zufrieden und vernachlässigen daher die nähere Untersuchung der Problematik.</a:t>
            </a:r>
          </a:p>
          <a:p>
            <a:pPr marL="228600" indent="-228600">
              <a:buFont typeface="+mj-lt"/>
              <a:buAutoNum type="arabicPeriod"/>
            </a:pPr>
            <a:r>
              <a:rPr lang="de-DE" b="0" i="0" dirty="0">
                <a:solidFill>
                  <a:srgbClr val="1C1D1F"/>
                </a:solidFill>
                <a:effectLst/>
                <a:latin typeface="udemy sans"/>
              </a:rPr>
              <a:t>Problemlösungstechniken helfen uns dabei systematisch und strukturiert vorzugehen und dabei gegebenenfalls auch unterschiedliche Aspekte zu beachten.</a:t>
            </a:r>
            <a:endParaRPr lang="de-CH" dirty="0"/>
          </a:p>
        </p:txBody>
      </p:sp>
      <p:sp>
        <p:nvSpPr>
          <p:cNvPr id="4" name="Foliennummernplatzhalter 3"/>
          <p:cNvSpPr>
            <a:spLocks noGrp="1"/>
          </p:cNvSpPr>
          <p:nvPr>
            <p:ph type="sldNum" sz="quarter" idx="5"/>
          </p:nvPr>
        </p:nvSpPr>
        <p:spPr/>
        <p:txBody>
          <a:bodyPr/>
          <a:lstStyle/>
          <a:p>
            <a:pPr>
              <a:defRPr/>
            </a:pPr>
            <a:fld id="{35D81EF2-0047-0D44-AD3B-4678F306739C}" type="slidenum">
              <a:rPr lang="de-DE" altLang="de-DE" smtClean="0"/>
              <a:pPr>
                <a:defRPr/>
              </a:pPr>
              <a:t>8</a:t>
            </a:fld>
            <a:endParaRPr lang="de-DE" altLang="de-DE"/>
          </a:p>
        </p:txBody>
      </p:sp>
    </p:spTree>
    <p:extLst>
      <p:ext uri="{BB962C8B-B14F-4D97-AF65-F5344CB8AC3E}">
        <p14:creationId xmlns:p14="http://schemas.microsoft.com/office/powerpoint/2010/main" val="3983248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CH" sz="1200" kern="1200" dirty="0">
                <a:solidFill>
                  <a:srgbClr val="000000"/>
                </a:solidFill>
                <a:effectLst/>
                <a:latin typeface="Calibri" panose="020F0502020204030204" pitchFamily="34" charset="0"/>
                <a:ea typeface="+mn-ea"/>
                <a:cs typeface="+mn-cs"/>
              </a:rPr>
              <a:t>Bildquelle: www.pixabay.com</a:t>
            </a:r>
            <a:endParaRPr lang="de-CH" dirty="0">
              <a:effectLst/>
            </a:endParaRPr>
          </a:p>
          <a:p>
            <a:endParaRPr lang="de-CH" dirty="0"/>
          </a:p>
        </p:txBody>
      </p:sp>
      <p:sp>
        <p:nvSpPr>
          <p:cNvPr id="4" name="Foliennummernplatzhalter 3"/>
          <p:cNvSpPr>
            <a:spLocks noGrp="1"/>
          </p:cNvSpPr>
          <p:nvPr>
            <p:ph type="sldNum" sz="quarter" idx="5"/>
          </p:nvPr>
        </p:nvSpPr>
        <p:spPr/>
        <p:txBody>
          <a:bodyPr/>
          <a:lstStyle/>
          <a:p>
            <a:pPr>
              <a:defRPr/>
            </a:pPr>
            <a:fld id="{35D81EF2-0047-0D44-AD3B-4678F306739C}" type="slidenum">
              <a:rPr lang="de-DE" altLang="de-DE" smtClean="0"/>
              <a:pPr>
                <a:defRPr/>
              </a:pPr>
              <a:t>9</a:t>
            </a:fld>
            <a:endParaRPr lang="de-DE" altLang="de-DE"/>
          </a:p>
        </p:txBody>
      </p:sp>
    </p:spTree>
    <p:extLst>
      <p:ext uri="{BB962C8B-B14F-4D97-AF65-F5344CB8AC3E}">
        <p14:creationId xmlns:p14="http://schemas.microsoft.com/office/powerpoint/2010/main" val="1964288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CH" sz="1200" kern="1200" dirty="0">
                <a:solidFill>
                  <a:srgbClr val="000000"/>
                </a:solidFill>
                <a:effectLst/>
                <a:latin typeface="Calibri" panose="020F0502020204030204" pitchFamily="34" charset="0"/>
                <a:ea typeface="+mn-ea"/>
                <a:cs typeface="+mn-cs"/>
              </a:rPr>
              <a:t>Bildquelle: www.pixabay.com</a:t>
            </a:r>
            <a:endParaRPr lang="de-CH" dirty="0">
              <a:effectLst/>
            </a:endParaRPr>
          </a:p>
          <a:p>
            <a:endParaRPr lang="de-CH" dirty="0"/>
          </a:p>
        </p:txBody>
      </p:sp>
      <p:sp>
        <p:nvSpPr>
          <p:cNvPr id="4" name="Foliennummernplatzhalter 3"/>
          <p:cNvSpPr>
            <a:spLocks noGrp="1"/>
          </p:cNvSpPr>
          <p:nvPr>
            <p:ph type="sldNum" sz="quarter" idx="5"/>
          </p:nvPr>
        </p:nvSpPr>
        <p:spPr/>
        <p:txBody>
          <a:bodyPr/>
          <a:lstStyle/>
          <a:p>
            <a:pPr>
              <a:defRPr/>
            </a:pPr>
            <a:fld id="{35D81EF2-0047-0D44-AD3B-4678F306739C}" type="slidenum">
              <a:rPr lang="de-DE" altLang="de-DE" smtClean="0"/>
              <a:pPr>
                <a:defRPr/>
              </a:pPr>
              <a:t>12</a:t>
            </a:fld>
            <a:endParaRPr lang="de-DE" altLang="de-DE"/>
          </a:p>
        </p:txBody>
      </p:sp>
    </p:spTree>
    <p:extLst>
      <p:ext uri="{BB962C8B-B14F-4D97-AF65-F5344CB8AC3E}">
        <p14:creationId xmlns:p14="http://schemas.microsoft.com/office/powerpoint/2010/main" val="159291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lstStyle>
            <a:lvl1pPr algn="ctr">
              <a:defRPr sz="3375"/>
            </a:lvl1pPr>
          </a:lstStyle>
          <a:p>
            <a:r>
              <a:rPr lang="de-DE"/>
              <a:t>Mastertitelformat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de-DE"/>
              <a:t>Master-Untertitelformat bearbeiten</a:t>
            </a:r>
          </a:p>
        </p:txBody>
      </p:sp>
      <p:sp>
        <p:nvSpPr>
          <p:cNvPr id="6" name="Foliennummernplatzhalter 2">
            <a:extLst>
              <a:ext uri="{FF2B5EF4-FFF2-40B4-BE49-F238E27FC236}">
                <a16:creationId xmlns:a16="http://schemas.microsoft.com/office/drawing/2014/main" id="{3753EECA-ADE8-5641-801D-67B6A47C8EAA}"/>
              </a:ext>
            </a:extLst>
          </p:cNvPr>
          <p:cNvSpPr>
            <a:spLocks noGrp="1"/>
          </p:cNvSpPr>
          <p:nvPr>
            <p:ph type="sldNum" sz="quarter" idx="4"/>
          </p:nvPr>
        </p:nvSpPr>
        <p:spPr>
          <a:xfrm>
            <a:off x="10590015" y="6309321"/>
            <a:ext cx="1523381" cy="219707"/>
          </a:xfrm>
          <a:prstGeom prst="rect">
            <a:avLst/>
          </a:prstGeom>
          <a:solidFill>
            <a:srgbClr val="0070C0"/>
          </a:solidFill>
        </p:spPr>
        <p:txBody>
          <a:bodyPr vert="horz" lIns="91440" tIns="45720" rIns="91440" bIns="45720" rtlCol="0" anchor="ctr"/>
          <a:lstStyle>
            <a:lvl1pPr algn="r">
              <a:defRPr sz="1050">
                <a:solidFill>
                  <a:schemeClr val="bg1"/>
                </a:solidFill>
                <a:latin typeface="+mj-lt"/>
              </a:defRPr>
            </a:lvl1pPr>
          </a:lstStyle>
          <a:p>
            <a:fld id="{F0E841FC-7AA3-274E-887F-3F06530528A4}" type="slidenum">
              <a:rPr lang="de-DE" smtClean="0"/>
              <a:pPr/>
              <a:t>‹Nr.›</a:t>
            </a:fld>
            <a:endParaRPr lang="de-DE"/>
          </a:p>
        </p:txBody>
      </p:sp>
    </p:spTree>
    <p:extLst>
      <p:ext uri="{BB962C8B-B14F-4D97-AF65-F5344CB8AC3E}">
        <p14:creationId xmlns:p14="http://schemas.microsoft.com/office/powerpoint/2010/main" val="34845382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0E841FC-7AA3-274E-887F-3F06530528A4}" type="slidenum">
              <a:rPr lang="de-DE" smtClean="0"/>
              <a:pPr/>
              <a:t>‹Nr.›</a:t>
            </a:fld>
            <a:endParaRPr lang="de-DE"/>
          </a:p>
        </p:txBody>
      </p:sp>
    </p:spTree>
    <p:extLst>
      <p:ext uri="{BB962C8B-B14F-4D97-AF65-F5344CB8AC3E}">
        <p14:creationId xmlns:p14="http://schemas.microsoft.com/office/powerpoint/2010/main" val="31246408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0E841FC-7AA3-274E-887F-3F06530528A4}" type="slidenum">
              <a:rPr lang="de-DE" smtClean="0"/>
              <a:pPr/>
              <a:t>‹Nr.›</a:t>
            </a:fld>
            <a:endParaRPr lang="de-DE"/>
          </a:p>
        </p:txBody>
      </p:sp>
    </p:spTree>
    <p:extLst>
      <p:ext uri="{BB962C8B-B14F-4D97-AF65-F5344CB8AC3E}">
        <p14:creationId xmlns:p14="http://schemas.microsoft.com/office/powerpoint/2010/main" val="26587248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C764DE79-268F-4C1A-8933-263129D2AF90}" type="datetimeFigureOut">
              <a:rPr lang="en-US" dirty="0"/>
              <a:t>10/11/2022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0E841FC-7AA3-274E-887F-3F06530528A4}" type="slidenum">
              <a:rPr lang="de-DE" smtClean="0"/>
              <a:pPr/>
              <a:t>‹Nr.›</a:t>
            </a:fld>
            <a:endParaRPr lang="de-DE"/>
          </a:p>
        </p:txBody>
      </p:sp>
    </p:spTree>
    <p:extLst>
      <p:ext uri="{BB962C8B-B14F-4D97-AF65-F5344CB8AC3E}">
        <p14:creationId xmlns:p14="http://schemas.microsoft.com/office/powerpoint/2010/main" val="179878989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0E841FC-7AA3-274E-887F-3F06530528A4}" type="slidenum">
              <a:rPr lang="de-DE" smtClean="0"/>
              <a:pPr/>
              <a:t>‹Nr.›</a:t>
            </a:fld>
            <a:endParaRPr lang="de-DE"/>
          </a:p>
        </p:txBody>
      </p:sp>
    </p:spTree>
    <p:extLst>
      <p:ext uri="{BB962C8B-B14F-4D97-AF65-F5344CB8AC3E}">
        <p14:creationId xmlns:p14="http://schemas.microsoft.com/office/powerpoint/2010/main" val="792801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0E841FC-7AA3-274E-887F-3F06530528A4}" type="slidenum">
              <a:rPr lang="de-DE" smtClean="0"/>
              <a:pPr/>
              <a:t>‹Nr.›</a:t>
            </a:fld>
            <a:endParaRPr lang="de-DE"/>
          </a:p>
        </p:txBody>
      </p:sp>
    </p:spTree>
    <p:extLst>
      <p:ext uri="{BB962C8B-B14F-4D97-AF65-F5344CB8AC3E}">
        <p14:creationId xmlns:p14="http://schemas.microsoft.com/office/powerpoint/2010/main" val="26713475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0E841FC-7AA3-274E-887F-3F06530528A4}" type="slidenum">
              <a:rPr lang="de-DE" smtClean="0"/>
              <a:pPr/>
              <a:t>‹Nr.›</a:t>
            </a:fld>
            <a:endParaRPr lang="de-DE"/>
          </a:p>
        </p:txBody>
      </p:sp>
    </p:spTree>
    <p:extLst>
      <p:ext uri="{BB962C8B-B14F-4D97-AF65-F5344CB8AC3E}">
        <p14:creationId xmlns:p14="http://schemas.microsoft.com/office/powerpoint/2010/main" val="29929356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‹Nr.›</a:t>
            </a:fld>
            <a:endParaRPr lang="en-US" dirty="0"/>
          </a:p>
        </p:txBody>
      </p:sp>
    </p:spTree>
    <p:extLst>
      <p:ext uri="{BB962C8B-B14F-4D97-AF65-F5344CB8AC3E}">
        <p14:creationId xmlns:p14="http://schemas.microsoft.com/office/powerpoint/2010/main" val="306726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C764DE79-268F-4C1A-8933-263129D2AF90}" type="datetimeFigureOut">
              <a:rPr lang="en-US" dirty="0"/>
              <a:t>10/11/2022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0E841FC-7AA3-274E-887F-3F06530528A4}" type="slidenum">
              <a:rPr lang="de-DE" smtClean="0"/>
              <a:pPr/>
              <a:t>‹Nr.›</a:t>
            </a:fld>
            <a:endParaRPr lang="de-DE"/>
          </a:p>
        </p:txBody>
      </p:sp>
    </p:spTree>
    <p:extLst>
      <p:ext uri="{BB962C8B-B14F-4D97-AF65-F5344CB8AC3E}">
        <p14:creationId xmlns:p14="http://schemas.microsoft.com/office/powerpoint/2010/main" val="1443811664"/>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C764DE79-268F-4C1A-8933-263129D2AF90}" type="datetimeFigureOut">
              <a:rPr lang="en-US" dirty="0"/>
              <a:t>10/11/2022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0E841FC-7AA3-274E-887F-3F06530528A4}" type="slidenum">
              <a:rPr lang="de-DE" smtClean="0"/>
              <a:pPr/>
              <a:t>‹Nr.›</a:t>
            </a:fld>
            <a:endParaRPr lang="de-DE"/>
          </a:p>
        </p:txBody>
      </p:sp>
    </p:spTree>
    <p:extLst>
      <p:ext uri="{BB962C8B-B14F-4D97-AF65-F5344CB8AC3E}">
        <p14:creationId xmlns:p14="http://schemas.microsoft.com/office/powerpoint/2010/main" val="4138211258"/>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0E841FC-7AA3-274E-887F-3F06530528A4}" type="slidenum">
              <a:rPr lang="de-DE" smtClean="0"/>
              <a:pPr/>
              <a:t>‹Nr.›</a:t>
            </a:fld>
            <a:endParaRPr lang="de-DE"/>
          </a:p>
        </p:txBody>
      </p:sp>
    </p:spTree>
    <p:extLst>
      <p:ext uri="{BB962C8B-B14F-4D97-AF65-F5344CB8AC3E}">
        <p14:creationId xmlns:p14="http://schemas.microsoft.com/office/powerpoint/2010/main" val="122895672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583500" y="476672"/>
            <a:ext cx="6604513" cy="1016000"/>
          </a:xfrm>
        </p:spPr>
        <p:txBody>
          <a:bodyPr/>
          <a:lstStyle>
            <a:lvl1pPr>
              <a:defRPr sz="2400"/>
            </a:lvl1pPr>
          </a:lstStyle>
          <a:p>
            <a:r>
              <a:rPr lang="de-DE" dirty="0"/>
              <a:t>Mastertitelformat bearbeiten</a:t>
            </a:r>
          </a:p>
        </p:txBody>
      </p:sp>
      <p:sp>
        <p:nvSpPr>
          <p:cNvPr id="3" name="Inhaltsplatzhalter 2"/>
          <p:cNvSpPr>
            <a:spLocks noGrp="1"/>
          </p:cNvSpPr>
          <p:nvPr>
            <p:ph idx="1"/>
          </p:nvPr>
        </p:nvSpPr>
        <p:spPr>
          <a:xfrm>
            <a:off x="1583499" y="1844824"/>
            <a:ext cx="9768207" cy="3805238"/>
          </a:xfrm>
        </p:spPr>
        <p:txBody>
          <a:bodyPr/>
          <a:lstStyle>
            <a:lvl1pPr>
              <a:defRPr sz="2400"/>
            </a:lvl1pPr>
            <a:lvl2pPr>
              <a:defRPr sz="1800"/>
            </a:lvl2pPr>
            <a:lvl3pPr>
              <a:defRPr sz="1800"/>
            </a:lvl3pPr>
            <a:lvl4pPr>
              <a:defRPr sz="1100"/>
            </a:lvl4pPr>
            <a:lvl5pPr>
              <a:defRPr sz="9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Foliennummernplatzhalter 2">
            <a:extLst>
              <a:ext uri="{FF2B5EF4-FFF2-40B4-BE49-F238E27FC236}">
                <a16:creationId xmlns:a16="http://schemas.microsoft.com/office/drawing/2014/main" id="{87F1AD59-1613-3D4D-8BF3-8EA66DCB7972}"/>
              </a:ext>
            </a:extLst>
          </p:cNvPr>
          <p:cNvSpPr>
            <a:spLocks noGrp="1"/>
          </p:cNvSpPr>
          <p:nvPr>
            <p:ph type="sldNum" sz="quarter" idx="4"/>
          </p:nvPr>
        </p:nvSpPr>
        <p:spPr>
          <a:xfrm>
            <a:off x="10590015" y="6309321"/>
            <a:ext cx="1523381" cy="219707"/>
          </a:xfrm>
          <a:prstGeom prst="rect">
            <a:avLst/>
          </a:prstGeom>
          <a:solidFill>
            <a:srgbClr val="0070C0"/>
          </a:solidFill>
        </p:spPr>
        <p:txBody>
          <a:bodyPr vert="horz" lIns="91440" tIns="45720" rIns="91440" bIns="45720" rtlCol="0" anchor="ctr"/>
          <a:lstStyle>
            <a:lvl1pPr algn="r">
              <a:defRPr sz="1050">
                <a:solidFill>
                  <a:schemeClr val="bg1"/>
                </a:solidFill>
                <a:latin typeface="+mj-lt"/>
              </a:defRPr>
            </a:lvl1pPr>
          </a:lstStyle>
          <a:p>
            <a:fld id="{F0E841FC-7AA3-274E-887F-3F06530528A4}" type="slidenum">
              <a:rPr lang="de-DE" smtClean="0"/>
              <a:pPr/>
              <a:t>‹Nr.›</a:t>
            </a:fld>
            <a:endParaRPr lang="de-DE"/>
          </a:p>
        </p:txBody>
      </p:sp>
    </p:spTree>
    <p:extLst>
      <p:ext uri="{BB962C8B-B14F-4D97-AF65-F5344CB8AC3E}">
        <p14:creationId xmlns:p14="http://schemas.microsoft.com/office/powerpoint/2010/main" val="9239792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0E841FC-7AA3-274E-887F-3F06530528A4}" type="slidenum">
              <a:rPr lang="de-DE" smtClean="0"/>
              <a:pPr/>
              <a:t>‹Nr.›</a:t>
            </a:fld>
            <a:endParaRPr lang="de-DE"/>
          </a:p>
        </p:txBody>
      </p:sp>
    </p:spTree>
    <p:extLst>
      <p:ext uri="{BB962C8B-B14F-4D97-AF65-F5344CB8AC3E}">
        <p14:creationId xmlns:p14="http://schemas.microsoft.com/office/powerpoint/2010/main" val="369665082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487488" y="1709743"/>
            <a:ext cx="9860451" cy="2852737"/>
          </a:xfrm>
        </p:spPr>
        <p:txBody>
          <a:bodyPr/>
          <a:lstStyle>
            <a:lvl1pPr>
              <a:defRPr sz="3375"/>
            </a:lvl1pPr>
          </a:lstStyle>
          <a:p>
            <a:r>
              <a:rPr lang="de-DE"/>
              <a:t>Mastertitelformat bearbeiten</a:t>
            </a:r>
          </a:p>
        </p:txBody>
      </p:sp>
      <p:sp>
        <p:nvSpPr>
          <p:cNvPr id="3" name="Textplatzhalter 2"/>
          <p:cNvSpPr>
            <a:spLocks noGrp="1"/>
          </p:cNvSpPr>
          <p:nvPr>
            <p:ph type="body" idx="1"/>
          </p:nvPr>
        </p:nvSpPr>
        <p:spPr>
          <a:xfrm>
            <a:off x="1487488" y="4589468"/>
            <a:ext cx="9860451" cy="1500187"/>
          </a:xfrm>
        </p:spPr>
        <p:txBody>
          <a:bodyPr/>
          <a:lstStyle>
            <a:lvl1pPr marL="0" indent="0">
              <a:buNone/>
              <a:defRPr sz="1350"/>
            </a:lvl1pPr>
            <a:lvl2pPr marL="257175" indent="0">
              <a:buNone/>
              <a:defRPr sz="1125"/>
            </a:lvl2pPr>
            <a:lvl3pPr marL="514350" indent="0">
              <a:buNone/>
              <a:defRPr sz="1013"/>
            </a:lvl3pPr>
            <a:lvl4pPr marL="771525" indent="0">
              <a:buNone/>
              <a:defRPr sz="900"/>
            </a:lvl4pPr>
            <a:lvl5pPr marL="1028700" indent="0">
              <a:buNone/>
              <a:defRPr sz="900"/>
            </a:lvl5pPr>
            <a:lvl6pPr marL="1285875" indent="0">
              <a:buNone/>
              <a:defRPr sz="900"/>
            </a:lvl6pPr>
            <a:lvl7pPr marL="1543050" indent="0">
              <a:buNone/>
              <a:defRPr sz="900"/>
            </a:lvl7pPr>
            <a:lvl8pPr marL="1800225" indent="0">
              <a:buNone/>
              <a:defRPr sz="900"/>
            </a:lvl8pPr>
            <a:lvl9pPr marL="2057400" indent="0">
              <a:buNone/>
              <a:defRPr sz="900"/>
            </a:lvl9pPr>
          </a:lstStyle>
          <a:p>
            <a:pPr lvl="0"/>
            <a:r>
              <a:rPr lang="de-DE"/>
              <a:t>Mastertextformat bearbeiten</a:t>
            </a:r>
          </a:p>
        </p:txBody>
      </p:sp>
      <p:sp>
        <p:nvSpPr>
          <p:cNvPr id="4" name="Foliennummernplatzhalter 2">
            <a:extLst>
              <a:ext uri="{FF2B5EF4-FFF2-40B4-BE49-F238E27FC236}">
                <a16:creationId xmlns:a16="http://schemas.microsoft.com/office/drawing/2014/main" id="{91F701B7-DB45-C34B-A14D-FDB3CB60C7E6}"/>
              </a:ext>
            </a:extLst>
          </p:cNvPr>
          <p:cNvSpPr>
            <a:spLocks noGrp="1"/>
          </p:cNvSpPr>
          <p:nvPr>
            <p:ph type="sldNum" sz="quarter" idx="4"/>
          </p:nvPr>
        </p:nvSpPr>
        <p:spPr>
          <a:xfrm>
            <a:off x="10590015" y="6309321"/>
            <a:ext cx="1523381" cy="219707"/>
          </a:xfrm>
          <a:prstGeom prst="rect">
            <a:avLst/>
          </a:prstGeom>
          <a:solidFill>
            <a:srgbClr val="0070C0"/>
          </a:solidFill>
        </p:spPr>
        <p:txBody>
          <a:bodyPr vert="horz" lIns="91440" tIns="45720" rIns="91440" bIns="45720" rtlCol="0" anchor="ctr"/>
          <a:lstStyle>
            <a:lvl1pPr algn="r">
              <a:defRPr sz="1050">
                <a:solidFill>
                  <a:schemeClr val="bg1"/>
                </a:solidFill>
                <a:latin typeface="+mj-lt"/>
              </a:defRPr>
            </a:lvl1pPr>
          </a:lstStyle>
          <a:p>
            <a:fld id="{F0E841FC-7AA3-274E-887F-3F06530528A4}" type="slidenum">
              <a:rPr lang="de-DE" smtClean="0"/>
              <a:pPr/>
              <a:t>‹Nr.›</a:t>
            </a:fld>
            <a:endParaRPr lang="de-DE"/>
          </a:p>
        </p:txBody>
      </p:sp>
    </p:spTree>
    <p:extLst>
      <p:ext uri="{BB962C8B-B14F-4D97-AF65-F5344CB8AC3E}">
        <p14:creationId xmlns:p14="http://schemas.microsoft.com/office/powerpoint/2010/main" val="38423438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1247462" y="1844675"/>
            <a:ext cx="4825093" cy="38052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260123" y="1844675"/>
            <a:ext cx="5330092" cy="38052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2">
            <a:extLst>
              <a:ext uri="{FF2B5EF4-FFF2-40B4-BE49-F238E27FC236}">
                <a16:creationId xmlns:a16="http://schemas.microsoft.com/office/drawing/2014/main" id="{77C0B1A6-E4F3-A343-9752-C8A3522BDFAA}"/>
              </a:ext>
            </a:extLst>
          </p:cNvPr>
          <p:cNvSpPr>
            <a:spLocks noGrp="1"/>
          </p:cNvSpPr>
          <p:nvPr>
            <p:ph type="sldNum" sz="quarter" idx="4"/>
          </p:nvPr>
        </p:nvSpPr>
        <p:spPr>
          <a:xfrm>
            <a:off x="10590015" y="6309321"/>
            <a:ext cx="1523381" cy="219707"/>
          </a:xfrm>
          <a:prstGeom prst="rect">
            <a:avLst/>
          </a:prstGeom>
          <a:solidFill>
            <a:srgbClr val="0070C0"/>
          </a:solidFill>
        </p:spPr>
        <p:txBody>
          <a:bodyPr vert="horz" lIns="91440" tIns="45720" rIns="91440" bIns="45720" rtlCol="0" anchor="ctr"/>
          <a:lstStyle>
            <a:lvl1pPr algn="r">
              <a:defRPr sz="1050">
                <a:solidFill>
                  <a:schemeClr val="bg1"/>
                </a:solidFill>
                <a:latin typeface="+mj-lt"/>
              </a:defRPr>
            </a:lvl1pPr>
          </a:lstStyle>
          <a:p>
            <a:fld id="{F0E841FC-7AA3-274E-887F-3F06530528A4}" type="slidenum">
              <a:rPr lang="de-DE" smtClean="0"/>
              <a:pPr/>
              <a:t>‹Nr.›</a:t>
            </a:fld>
            <a:endParaRPr lang="de-DE"/>
          </a:p>
        </p:txBody>
      </p:sp>
    </p:spTree>
    <p:extLst>
      <p:ext uri="{BB962C8B-B14F-4D97-AF65-F5344CB8AC3E}">
        <p14:creationId xmlns:p14="http://schemas.microsoft.com/office/powerpoint/2010/main" val="3042598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1487486" y="365129"/>
            <a:ext cx="9868268" cy="1325563"/>
          </a:xfrm>
        </p:spPr>
        <p:txBody>
          <a:bodyPr/>
          <a:lstStyle/>
          <a:p>
            <a:r>
              <a:rPr lang="de-DE" dirty="0"/>
              <a:t>Mastertitelformat bearbeiten</a:t>
            </a:r>
          </a:p>
        </p:txBody>
      </p:sp>
      <p:sp>
        <p:nvSpPr>
          <p:cNvPr id="3" name="Textplatzhalter 2"/>
          <p:cNvSpPr>
            <a:spLocks noGrp="1"/>
          </p:cNvSpPr>
          <p:nvPr>
            <p:ph type="body" idx="1"/>
          </p:nvPr>
        </p:nvSpPr>
        <p:spPr>
          <a:xfrm>
            <a:off x="1487482" y="1681163"/>
            <a:ext cx="4896551"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de-DE"/>
              <a:t>Mastertextformat bearbeiten</a:t>
            </a:r>
          </a:p>
        </p:txBody>
      </p:sp>
      <p:sp>
        <p:nvSpPr>
          <p:cNvPr id="4" name="Inhaltsplatzhalter 3"/>
          <p:cNvSpPr>
            <a:spLocks noGrp="1"/>
          </p:cNvSpPr>
          <p:nvPr>
            <p:ph sz="half" idx="2"/>
          </p:nvPr>
        </p:nvSpPr>
        <p:spPr>
          <a:xfrm>
            <a:off x="1487488" y="2505075"/>
            <a:ext cx="4896545"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528049" y="1681163"/>
            <a:ext cx="4827708"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de-DE" dirty="0"/>
              <a:t>Mastertextformat bearbeiten</a:t>
            </a:r>
          </a:p>
        </p:txBody>
      </p:sp>
      <p:sp>
        <p:nvSpPr>
          <p:cNvPr id="6" name="Inhaltsplatzhalter 5"/>
          <p:cNvSpPr>
            <a:spLocks noGrp="1"/>
          </p:cNvSpPr>
          <p:nvPr>
            <p:ph sz="quarter" idx="4"/>
          </p:nvPr>
        </p:nvSpPr>
        <p:spPr>
          <a:xfrm>
            <a:off x="6528049" y="2505075"/>
            <a:ext cx="4827708" cy="3684588"/>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oliennummernplatzhalter 2">
            <a:extLst>
              <a:ext uri="{FF2B5EF4-FFF2-40B4-BE49-F238E27FC236}">
                <a16:creationId xmlns:a16="http://schemas.microsoft.com/office/drawing/2014/main" id="{72F6F261-C0CC-4180-ADB5-D0B20B6F7518}"/>
              </a:ext>
            </a:extLst>
          </p:cNvPr>
          <p:cNvSpPr>
            <a:spLocks noGrp="1"/>
          </p:cNvSpPr>
          <p:nvPr>
            <p:ph type="sldNum" sz="quarter" idx="10"/>
          </p:nvPr>
        </p:nvSpPr>
        <p:spPr>
          <a:xfrm>
            <a:off x="10590015" y="6309321"/>
            <a:ext cx="1523381" cy="219707"/>
          </a:xfrm>
          <a:prstGeom prst="rect">
            <a:avLst/>
          </a:prstGeom>
          <a:solidFill>
            <a:srgbClr val="0070C0"/>
          </a:solidFill>
        </p:spPr>
        <p:txBody>
          <a:bodyPr vert="horz" lIns="91440" tIns="45720" rIns="91440" bIns="45720" rtlCol="0" anchor="ctr"/>
          <a:lstStyle>
            <a:lvl1pPr algn="r">
              <a:defRPr sz="1050">
                <a:solidFill>
                  <a:schemeClr val="bg1"/>
                </a:solidFill>
                <a:latin typeface="+mj-lt"/>
              </a:defRPr>
            </a:lvl1pPr>
          </a:lstStyle>
          <a:p>
            <a:fld id="{F0E841FC-7AA3-274E-887F-3F06530528A4}" type="slidenum">
              <a:rPr lang="de-DE" smtClean="0"/>
              <a:pPr/>
              <a:t>‹Nr.›</a:t>
            </a:fld>
            <a:endParaRPr lang="de-DE"/>
          </a:p>
        </p:txBody>
      </p:sp>
    </p:spTree>
    <p:extLst>
      <p:ext uri="{BB962C8B-B14F-4D97-AF65-F5344CB8AC3E}">
        <p14:creationId xmlns:p14="http://schemas.microsoft.com/office/powerpoint/2010/main" val="1705744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1487489" y="476672"/>
            <a:ext cx="6700524" cy="1016000"/>
          </a:xfrm>
        </p:spPr>
        <p:txBody>
          <a:bodyPr/>
          <a:lstStyle/>
          <a:p>
            <a:r>
              <a:rPr lang="de-DE" dirty="0"/>
              <a:t>Mastertitelformat bearbeiten</a:t>
            </a:r>
          </a:p>
        </p:txBody>
      </p:sp>
      <p:sp>
        <p:nvSpPr>
          <p:cNvPr id="3" name="Foliennummernplatzhalter 2">
            <a:extLst>
              <a:ext uri="{FF2B5EF4-FFF2-40B4-BE49-F238E27FC236}">
                <a16:creationId xmlns:a16="http://schemas.microsoft.com/office/drawing/2014/main" id="{7EB2A278-176F-49E7-A219-94289615D958}"/>
              </a:ext>
            </a:extLst>
          </p:cNvPr>
          <p:cNvSpPr>
            <a:spLocks noGrp="1"/>
          </p:cNvSpPr>
          <p:nvPr>
            <p:ph type="sldNum" sz="quarter" idx="4"/>
          </p:nvPr>
        </p:nvSpPr>
        <p:spPr>
          <a:xfrm>
            <a:off x="10590015" y="6309321"/>
            <a:ext cx="1523381" cy="219707"/>
          </a:xfrm>
          <a:prstGeom prst="rect">
            <a:avLst/>
          </a:prstGeom>
          <a:solidFill>
            <a:srgbClr val="0070C0"/>
          </a:solidFill>
        </p:spPr>
        <p:txBody>
          <a:bodyPr vert="horz" lIns="91440" tIns="45720" rIns="91440" bIns="45720" rtlCol="0" anchor="ctr"/>
          <a:lstStyle>
            <a:lvl1pPr algn="r">
              <a:defRPr sz="1050">
                <a:solidFill>
                  <a:schemeClr val="bg1"/>
                </a:solidFill>
                <a:latin typeface="+mj-lt"/>
              </a:defRPr>
            </a:lvl1pPr>
          </a:lstStyle>
          <a:p>
            <a:fld id="{F0E841FC-7AA3-274E-887F-3F06530528A4}" type="slidenum">
              <a:rPr lang="de-DE" smtClean="0"/>
              <a:pPr/>
              <a:t>‹Nr.›</a:t>
            </a:fld>
            <a:endParaRPr lang="de-DE"/>
          </a:p>
        </p:txBody>
      </p:sp>
    </p:spTree>
    <p:extLst>
      <p:ext uri="{BB962C8B-B14F-4D97-AF65-F5344CB8AC3E}">
        <p14:creationId xmlns:p14="http://schemas.microsoft.com/office/powerpoint/2010/main" val="17570864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6297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108645" y="457200"/>
            <a:ext cx="3931139" cy="1600200"/>
          </a:xfrm>
        </p:spPr>
        <p:txBody>
          <a:bodyPr/>
          <a:lstStyle>
            <a:lvl1pPr>
              <a:defRPr sz="1800"/>
            </a:lvl1pPr>
          </a:lstStyle>
          <a:p>
            <a:r>
              <a:rPr lang="de-DE" dirty="0"/>
              <a:t>Mastertitelformat bearbeiten</a:t>
            </a:r>
          </a:p>
        </p:txBody>
      </p:sp>
      <p:sp>
        <p:nvSpPr>
          <p:cNvPr id="3" name="Inhaltsplatzhalter 2"/>
          <p:cNvSpPr>
            <a:spLocks noGrp="1"/>
          </p:cNvSpPr>
          <p:nvPr>
            <p:ph idx="1"/>
          </p:nvPr>
        </p:nvSpPr>
        <p:spPr>
          <a:xfrm>
            <a:off x="5183558" y="987430"/>
            <a:ext cx="6172199"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1108645" y="2057400"/>
            <a:ext cx="3931139"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de-DE"/>
              <a:t>Mastertextformat bearbeiten</a:t>
            </a:r>
          </a:p>
        </p:txBody>
      </p:sp>
    </p:spTree>
    <p:extLst>
      <p:ext uri="{BB962C8B-B14F-4D97-AF65-F5344CB8AC3E}">
        <p14:creationId xmlns:p14="http://schemas.microsoft.com/office/powerpoint/2010/main" val="3763459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840153" y="457200"/>
            <a:ext cx="3931139" cy="1600200"/>
          </a:xfrm>
        </p:spPr>
        <p:txBody>
          <a:bodyPr/>
          <a:lstStyle>
            <a:lvl1pPr>
              <a:defRPr sz="1800"/>
            </a:lvl1pPr>
          </a:lstStyle>
          <a:p>
            <a:r>
              <a:rPr lang="de-DE"/>
              <a:t>Mastertitelformat bearbeiten</a:t>
            </a:r>
          </a:p>
        </p:txBody>
      </p:sp>
      <p:sp>
        <p:nvSpPr>
          <p:cNvPr id="3" name="Bildplatzhalter 2"/>
          <p:cNvSpPr>
            <a:spLocks noGrp="1"/>
          </p:cNvSpPr>
          <p:nvPr>
            <p:ph type="pic" idx="1"/>
          </p:nvPr>
        </p:nvSpPr>
        <p:spPr>
          <a:xfrm>
            <a:off x="5183558" y="987430"/>
            <a:ext cx="6172199" cy="4873625"/>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pPr lvl="0"/>
            <a:endParaRPr lang="de-DE" noProof="0"/>
          </a:p>
        </p:txBody>
      </p:sp>
      <p:sp>
        <p:nvSpPr>
          <p:cNvPr id="4" name="Textplatzhalter 3"/>
          <p:cNvSpPr>
            <a:spLocks noGrp="1"/>
          </p:cNvSpPr>
          <p:nvPr>
            <p:ph type="body" sz="half" idx="2"/>
          </p:nvPr>
        </p:nvSpPr>
        <p:spPr>
          <a:xfrm>
            <a:off x="840153" y="2057400"/>
            <a:ext cx="3931139"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de-DE"/>
              <a:t>Mastertextformat bearbeiten</a:t>
            </a:r>
          </a:p>
        </p:txBody>
      </p:sp>
    </p:spTree>
    <p:extLst>
      <p:ext uri="{BB962C8B-B14F-4D97-AF65-F5344CB8AC3E}">
        <p14:creationId xmlns:p14="http://schemas.microsoft.com/office/powerpoint/2010/main" val="21958679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48" name="Rectangle 24">
            <a:extLst>
              <a:ext uri="{FF2B5EF4-FFF2-40B4-BE49-F238E27FC236}">
                <a16:creationId xmlns:a16="http://schemas.microsoft.com/office/drawing/2014/main" id="{72F254F1-9F31-D24B-83E2-2F71497DF94D}"/>
              </a:ext>
            </a:extLst>
          </p:cNvPr>
          <p:cNvSpPr>
            <a:spLocks noGrp="1" noChangeArrowheads="1"/>
          </p:cNvSpPr>
          <p:nvPr>
            <p:ph type="title"/>
          </p:nvPr>
        </p:nvSpPr>
        <p:spPr bwMode="auto">
          <a:xfrm>
            <a:off x="1248001" y="360000"/>
            <a:ext cx="6940551"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de-DE" altLang="de-DE" dirty="0"/>
              <a:t>Titelmasterformat durch Klicken bearbeiten</a:t>
            </a:r>
          </a:p>
        </p:txBody>
      </p:sp>
      <p:sp>
        <p:nvSpPr>
          <p:cNvPr id="1049" name="Rectangle 25">
            <a:extLst>
              <a:ext uri="{FF2B5EF4-FFF2-40B4-BE49-F238E27FC236}">
                <a16:creationId xmlns:a16="http://schemas.microsoft.com/office/drawing/2014/main" id="{8B3B5DBD-418E-F14C-9133-5BDEEDBD8FF1}"/>
              </a:ext>
            </a:extLst>
          </p:cNvPr>
          <p:cNvSpPr>
            <a:spLocks noGrp="1" noChangeArrowheads="1"/>
          </p:cNvSpPr>
          <p:nvPr>
            <p:ph type="body" idx="1"/>
          </p:nvPr>
        </p:nvSpPr>
        <p:spPr bwMode="auto">
          <a:xfrm>
            <a:off x="1247462" y="1844824"/>
            <a:ext cx="10104244" cy="380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de-DE" altLang="de-DE" dirty="0"/>
              <a:t>Textmasterformate durch Klicken bearbeiten</a:t>
            </a:r>
          </a:p>
          <a:p>
            <a:pPr lvl="1"/>
            <a:r>
              <a:rPr lang="de-DE" altLang="de-DE" dirty="0"/>
              <a:t>Zweite Ebene</a:t>
            </a:r>
          </a:p>
          <a:p>
            <a:pPr lvl="2"/>
            <a:r>
              <a:rPr lang="de-DE" altLang="de-DE" dirty="0"/>
              <a:t>Dritte Ebene</a:t>
            </a:r>
          </a:p>
          <a:p>
            <a:pPr lvl="3"/>
            <a:r>
              <a:rPr lang="de-DE" altLang="de-DE" dirty="0"/>
              <a:t>Vierte Ebene</a:t>
            </a:r>
          </a:p>
          <a:p>
            <a:pPr lvl="4"/>
            <a:r>
              <a:rPr lang="de-DE" altLang="de-DE" dirty="0"/>
              <a:t>Fünfte Ebene</a:t>
            </a:r>
          </a:p>
        </p:txBody>
      </p:sp>
      <p:sp>
        <p:nvSpPr>
          <p:cNvPr id="3" name="Foliennummernplatzhalter 2">
            <a:extLst>
              <a:ext uri="{FF2B5EF4-FFF2-40B4-BE49-F238E27FC236}">
                <a16:creationId xmlns:a16="http://schemas.microsoft.com/office/drawing/2014/main" id="{63D90622-56C1-5E46-823D-75761C73A352}"/>
              </a:ext>
            </a:extLst>
          </p:cNvPr>
          <p:cNvSpPr>
            <a:spLocks noGrp="1"/>
          </p:cNvSpPr>
          <p:nvPr>
            <p:ph type="sldNum" sz="quarter" idx="4"/>
          </p:nvPr>
        </p:nvSpPr>
        <p:spPr>
          <a:xfrm>
            <a:off x="10590015" y="6309321"/>
            <a:ext cx="1523381" cy="219707"/>
          </a:xfrm>
          <a:prstGeom prst="rect">
            <a:avLst/>
          </a:prstGeom>
          <a:solidFill>
            <a:srgbClr val="0070C0"/>
          </a:solidFill>
        </p:spPr>
        <p:txBody>
          <a:bodyPr vert="horz" lIns="91440" tIns="45720" rIns="91440" bIns="45720" rtlCol="0" anchor="ctr"/>
          <a:lstStyle>
            <a:lvl1pPr algn="r">
              <a:defRPr sz="1050">
                <a:solidFill>
                  <a:schemeClr val="bg1"/>
                </a:solidFill>
                <a:latin typeface="+mj-lt"/>
              </a:defRPr>
            </a:lvl1pPr>
          </a:lstStyle>
          <a:p>
            <a:fld id="{F0E841FC-7AA3-274E-887F-3F06530528A4}" type="slidenum">
              <a:rPr lang="de-DE" smtClean="0"/>
              <a:pPr/>
              <a:t>‹Nr.›</a:t>
            </a:fld>
            <a:endParaRPr lang="de-DE"/>
          </a:p>
        </p:txBody>
      </p:sp>
      <p:pic>
        <p:nvPicPr>
          <p:cNvPr id="8" name="Grafik 7">
            <a:extLst>
              <a:ext uri="{FF2B5EF4-FFF2-40B4-BE49-F238E27FC236}">
                <a16:creationId xmlns:a16="http://schemas.microsoft.com/office/drawing/2014/main" id="{1273A6D2-F85C-DE41-AEA6-1FB94E2D32DF}"/>
              </a:ext>
            </a:extLst>
          </p:cNvPr>
          <p:cNvPicPr>
            <a:picLocks noChangeAspect="1"/>
          </p:cNvPicPr>
          <p:nvPr userDrawn="1"/>
        </p:nvPicPr>
        <p:blipFill>
          <a:blip r:embed="rId11"/>
          <a:stretch>
            <a:fillRect/>
          </a:stretch>
        </p:blipFill>
        <p:spPr>
          <a:xfrm rot="16200000">
            <a:off x="-1374786" y="1586753"/>
            <a:ext cx="3384378" cy="444136"/>
          </a:xfrm>
          <a:prstGeom prst="rect">
            <a:avLst/>
          </a:prstGeom>
        </p:spPr>
      </p:pic>
    </p:spTree>
  </p:cSld>
  <p:clrMap bg1="lt1" tx1="dk1" bg2="lt2" tx2="dk2" accent1="accent1" accent2="accent2" accent3="accent3" accent4="accent4" accent5="accent5" accent6="accent6" hlink="hlink" folHlink="folHlink"/>
  <p:sldLayoutIdLst>
    <p:sldLayoutId id="2147483696" r:id="rId1"/>
    <p:sldLayoutId id="2147483687" r:id="rId2"/>
    <p:sldLayoutId id="2147483688" r:id="rId3"/>
    <p:sldLayoutId id="2147483689" r:id="rId4"/>
    <p:sldLayoutId id="2147483690" r:id="rId5"/>
    <p:sldLayoutId id="2147483691" r:id="rId6"/>
    <p:sldLayoutId id="2147483697" r:id="rId7"/>
    <p:sldLayoutId id="2147483692" r:id="rId8"/>
    <p:sldLayoutId id="2147483693" r:id="rId9"/>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
                                        </p:tgtEl>
                                        <p:attrNameLst>
                                          <p:attrName>style.visibility</p:attrName>
                                        </p:attrNameLst>
                                      </p:cBhvr>
                                      <p:to>
                                        <p:strVal val="visible"/>
                                      </p:to>
                                    </p:set>
                                    <p:animEffect transition="in" filter="fade">
                                      <p:cBhvr>
                                        <p:cTn id="7" dur="2000"/>
                                        <p:tgtEl>
                                          <p:spTgt spid="1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 grpId="0"/>
    </p:bldLst>
  </p:timing>
  <p:hf hdr="0" ftr="0" dt="0"/>
  <p:txStyles>
    <p:titleStyle>
      <a:lvl1pPr algn="l" rtl="0" eaLnBrk="0" fontAlgn="base" hangingPunct="0">
        <a:spcBef>
          <a:spcPct val="0"/>
        </a:spcBef>
        <a:spcAft>
          <a:spcPct val="0"/>
        </a:spcAft>
        <a:defRPr kern="1200">
          <a:solidFill>
            <a:srgbClr val="0070C0"/>
          </a:solidFill>
          <a:latin typeface="+mj-lt"/>
          <a:ea typeface="+mj-ea"/>
          <a:cs typeface="+mj-cs"/>
        </a:defRPr>
      </a:lvl1pPr>
      <a:lvl2pPr algn="l" rtl="0" eaLnBrk="0" fontAlgn="base" hangingPunct="0">
        <a:spcBef>
          <a:spcPct val="0"/>
        </a:spcBef>
        <a:spcAft>
          <a:spcPct val="0"/>
        </a:spcAft>
        <a:defRPr>
          <a:solidFill>
            <a:srgbClr val="669900"/>
          </a:solidFill>
          <a:latin typeface="Arial Black" charset="0"/>
        </a:defRPr>
      </a:lvl2pPr>
      <a:lvl3pPr algn="l" rtl="0" eaLnBrk="0" fontAlgn="base" hangingPunct="0">
        <a:spcBef>
          <a:spcPct val="0"/>
        </a:spcBef>
        <a:spcAft>
          <a:spcPct val="0"/>
        </a:spcAft>
        <a:defRPr>
          <a:solidFill>
            <a:srgbClr val="669900"/>
          </a:solidFill>
          <a:latin typeface="Arial Black" charset="0"/>
        </a:defRPr>
      </a:lvl3pPr>
      <a:lvl4pPr algn="l" rtl="0" eaLnBrk="0" fontAlgn="base" hangingPunct="0">
        <a:spcBef>
          <a:spcPct val="0"/>
        </a:spcBef>
        <a:spcAft>
          <a:spcPct val="0"/>
        </a:spcAft>
        <a:defRPr>
          <a:solidFill>
            <a:srgbClr val="669900"/>
          </a:solidFill>
          <a:latin typeface="Arial Black" charset="0"/>
        </a:defRPr>
      </a:lvl4pPr>
      <a:lvl5pPr algn="l" rtl="0" eaLnBrk="0" fontAlgn="base" hangingPunct="0">
        <a:spcBef>
          <a:spcPct val="0"/>
        </a:spcBef>
        <a:spcAft>
          <a:spcPct val="0"/>
        </a:spcAft>
        <a:defRPr>
          <a:solidFill>
            <a:srgbClr val="669900"/>
          </a:solidFill>
          <a:latin typeface="Arial Black" charset="0"/>
        </a:defRPr>
      </a:lvl5pPr>
      <a:lvl6pPr marL="257175" algn="l" rtl="0" fontAlgn="base">
        <a:spcBef>
          <a:spcPct val="0"/>
        </a:spcBef>
        <a:spcAft>
          <a:spcPct val="0"/>
        </a:spcAft>
        <a:defRPr sz="1350">
          <a:solidFill>
            <a:srgbClr val="669900"/>
          </a:solidFill>
          <a:latin typeface="Arial Black" charset="0"/>
        </a:defRPr>
      </a:lvl6pPr>
      <a:lvl7pPr marL="514350" algn="l" rtl="0" fontAlgn="base">
        <a:spcBef>
          <a:spcPct val="0"/>
        </a:spcBef>
        <a:spcAft>
          <a:spcPct val="0"/>
        </a:spcAft>
        <a:defRPr sz="1350">
          <a:solidFill>
            <a:srgbClr val="669900"/>
          </a:solidFill>
          <a:latin typeface="Arial Black" charset="0"/>
        </a:defRPr>
      </a:lvl7pPr>
      <a:lvl8pPr marL="771525" algn="l" rtl="0" fontAlgn="base">
        <a:spcBef>
          <a:spcPct val="0"/>
        </a:spcBef>
        <a:spcAft>
          <a:spcPct val="0"/>
        </a:spcAft>
        <a:defRPr sz="1350">
          <a:solidFill>
            <a:srgbClr val="669900"/>
          </a:solidFill>
          <a:latin typeface="Arial Black" charset="0"/>
        </a:defRPr>
      </a:lvl8pPr>
      <a:lvl9pPr marL="1028700" algn="l" rtl="0" fontAlgn="base">
        <a:spcBef>
          <a:spcPct val="0"/>
        </a:spcBef>
        <a:spcAft>
          <a:spcPct val="0"/>
        </a:spcAft>
        <a:defRPr sz="1350">
          <a:solidFill>
            <a:srgbClr val="669900"/>
          </a:solidFill>
          <a:latin typeface="Arial Black" charset="0"/>
        </a:defRPr>
      </a:lvl9pPr>
    </p:titleStyle>
    <p:bodyStyle>
      <a:lvl1pPr marL="192088" indent="-192088" algn="l" rtl="0" eaLnBrk="0" fontAlgn="base" hangingPunct="0">
        <a:spcBef>
          <a:spcPct val="20000"/>
        </a:spcBef>
        <a:spcAft>
          <a:spcPct val="0"/>
        </a:spcAft>
        <a:defRPr sz="1100" b="1" kern="1200">
          <a:solidFill>
            <a:schemeClr val="tx1"/>
          </a:solidFill>
          <a:latin typeface="+mn-lt"/>
          <a:ea typeface="+mn-ea"/>
          <a:cs typeface="+mn-cs"/>
        </a:defRPr>
      </a:lvl1pPr>
      <a:lvl2pPr marL="417513" indent="-160338" algn="l" rtl="0" eaLnBrk="0" fontAlgn="base" hangingPunct="0">
        <a:spcBef>
          <a:spcPct val="20000"/>
        </a:spcBef>
        <a:spcAft>
          <a:spcPct val="0"/>
        </a:spcAft>
        <a:defRPr sz="1100" kern="1200">
          <a:solidFill>
            <a:schemeClr val="tx1"/>
          </a:solidFill>
          <a:latin typeface="+mn-lt"/>
          <a:ea typeface="+mn-ea"/>
          <a:cs typeface="+mn-cs"/>
        </a:defRPr>
      </a:lvl2pPr>
      <a:lvl3pPr marL="642938" indent="-128588" algn="l" rtl="0" eaLnBrk="0" fontAlgn="base" hangingPunct="0">
        <a:spcBef>
          <a:spcPct val="20000"/>
        </a:spcBef>
        <a:spcAft>
          <a:spcPct val="0"/>
        </a:spcAft>
        <a:defRPr kern="1200">
          <a:solidFill>
            <a:schemeClr val="tx1"/>
          </a:solidFill>
          <a:latin typeface="+mn-lt"/>
          <a:ea typeface="+mn-ea"/>
          <a:cs typeface="+mn-cs"/>
        </a:defRPr>
      </a:lvl3pPr>
      <a:lvl4pPr marL="900113" indent="-128588" algn="l" rtl="0" eaLnBrk="0" fontAlgn="base" hangingPunct="0">
        <a:spcBef>
          <a:spcPct val="20000"/>
        </a:spcBef>
        <a:spcAft>
          <a:spcPct val="0"/>
        </a:spcAft>
        <a:defRPr sz="900" kern="1200">
          <a:solidFill>
            <a:schemeClr val="tx1"/>
          </a:solidFill>
          <a:latin typeface="+mn-lt"/>
          <a:ea typeface="+mn-ea"/>
          <a:cs typeface="+mn-cs"/>
        </a:defRPr>
      </a:lvl4pPr>
      <a:lvl5pPr marL="1157288" indent="-128588" algn="l" rtl="0" eaLnBrk="0" fontAlgn="base" hangingPunct="0">
        <a:spcBef>
          <a:spcPct val="20000"/>
        </a:spcBef>
        <a:spcAft>
          <a:spcPct val="0"/>
        </a:spcAft>
        <a:defRPr sz="600"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9pPr>
    </p:bodyStyle>
    <p:otherStyle>
      <a:defPPr>
        <a:defRPr lang="de-DE"/>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10/11/2022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E841FC-7AA3-274E-887F-3F06530528A4}" type="slidenum">
              <a:rPr lang="de-DE" smtClean="0"/>
              <a:pPr/>
              <a:t>‹Nr.›</a:t>
            </a:fld>
            <a:endParaRPr lang="de-DE"/>
          </a:p>
        </p:txBody>
      </p:sp>
      <p:pic>
        <p:nvPicPr>
          <p:cNvPr id="7" name="Grafik 6">
            <a:extLst>
              <a:ext uri="{FF2B5EF4-FFF2-40B4-BE49-F238E27FC236}">
                <a16:creationId xmlns:a16="http://schemas.microsoft.com/office/drawing/2014/main" id="{4E260E08-2DB1-FF1C-9BC1-DAC70218E960}"/>
              </a:ext>
            </a:extLst>
          </p:cNvPr>
          <p:cNvPicPr>
            <a:picLocks noChangeAspect="1"/>
          </p:cNvPicPr>
          <p:nvPr userDrawn="1"/>
        </p:nvPicPr>
        <p:blipFill>
          <a:blip r:embed="rId13"/>
          <a:stretch>
            <a:fillRect/>
          </a:stretch>
        </p:blipFill>
        <p:spPr>
          <a:xfrm rot="16200000">
            <a:off x="-1374786" y="1586753"/>
            <a:ext cx="3384378" cy="444136"/>
          </a:xfrm>
          <a:prstGeom prst="rect">
            <a:avLst/>
          </a:prstGeom>
        </p:spPr>
      </p:pic>
    </p:spTree>
    <p:extLst>
      <p:ext uri="{BB962C8B-B14F-4D97-AF65-F5344CB8AC3E}">
        <p14:creationId xmlns:p14="http://schemas.microsoft.com/office/powerpoint/2010/main" val="69716255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kreativit&#228;tstechniken.info/ideen-generieren/die-6-denkhute-von-de-bono/" TargetMode="External"/><Relationship Id="rId2" Type="http://schemas.openxmlformats.org/officeDocument/2006/relationships/hyperlink" Target="https://kreativit&#228;tstechniken.info/ideen-generieren/6-3-5-methode/" TargetMode="External"/><Relationship Id="rId1" Type="http://schemas.openxmlformats.org/officeDocument/2006/relationships/slideLayout" Target="../slideLayouts/slideLayout11.xml"/><Relationship Id="rId5" Type="http://schemas.openxmlformats.org/officeDocument/2006/relationships/hyperlink" Target="https://refa.de/service/refa-lexikon/morphologischer-kasten#:~:text=Beim%20morphologischen%20Kasten%20handelt%20es,unter%20diesen%20die%20geeignetste%20auszuw%C3%A4hlen." TargetMode="External"/><Relationship Id="rId4" Type="http://schemas.openxmlformats.org/officeDocument/2006/relationships/hyperlink" Target="https://de.wikipedia.org/wiki/Brainstorming"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9B88mUoEfp4" TargetMode="External"/><Relationship Id="rId2" Type="http://schemas.openxmlformats.org/officeDocument/2006/relationships/hyperlink" Target="https://www.youtube.com/watch?v=rcUiaDqIMxc" TargetMode="External"/><Relationship Id="rId1" Type="http://schemas.openxmlformats.org/officeDocument/2006/relationships/slideLayout" Target="../slideLayouts/slideLayout11.xml"/><Relationship Id="rId6" Type="http://schemas.openxmlformats.org/officeDocument/2006/relationships/hyperlink" Target="https://www.youtube.com/watch?v=zzmkfy7GxfA" TargetMode="External"/><Relationship Id="rId5" Type="http://schemas.openxmlformats.org/officeDocument/2006/relationships/hyperlink" Target="https://www.youtube.com/watch?v=yOjONXxYWW8" TargetMode="External"/><Relationship Id="rId4" Type="http://schemas.openxmlformats.org/officeDocument/2006/relationships/hyperlink" Target="https://www.youtube.com/watch?v=EGKTH60rvo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digitaleneuordnung.de/blog/5-why-methode/"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hyperlink" Target="https://de.wikipedia.org/wiki/Ursache-Wirkungs-Diagramm" TargetMode="External"/><Relationship Id="rId4" Type="http://schemas.openxmlformats.org/officeDocument/2006/relationships/hyperlink" Target="https://de.wikipedia.org/wiki/5-Why-Method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5FEF68AD-9D88-840F-5DD8-EBCE90BD7994}"/>
              </a:ext>
            </a:extLst>
          </p:cNvPr>
          <p:cNvSpPr txBox="1"/>
          <p:nvPr/>
        </p:nvSpPr>
        <p:spPr>
          <a:xfrm>
            <a:off x="479376" y="6219118"/>
            <a:ext cx="8229270" cy="400110"/>
          </a:xfrm>
          <a:prstGeom prst="rect">
            <a:avLst/>
          </a:prstGeom>
          <a:noFill/>
        </p:spPr>
        <p:txBody>
          <a:bodyPr wrap="square" rtlCol="0">
            <a:spAutoFit/>
          </a:bodyPr>
          <a:lstStyle/>
          <a:p>
            <a:r>
              <a:rPr lang="de-DE" sz="2000" dirty="0">
                <a:latin typeface="+mn-lt"/>
              </a:rPr>
              <a:t>Quelle: BBB (Berufsschule Baden); Die Inhalte wurden ergänzt.</a:t>
            </a:r>
            <a:endParaRPr lang="de-CH" sz="2000" dirty="0">
              <a:latin typeface="+mn-lt"/>
            </a:endParaRPr>
          </a:p>
        </p:txBody>
      </p:sp>
      <p:pic>
        <p:nvPicPr>
          <p:cNvPr id="3" name="Problemlösung.mp4">
            <a:hlinkClick r:id="" action="ppaction://media"/>
            <a:extLst>
              <a:ext uri="{FF2B5EF4-FFF2-40B4-BE49-F238E27FC236}">
                <a16:creationId xmlns:a16="http://schemas.microsoft.com/office/drawing/2014/main" id="{E36B2B16-39F6-B019-CFB8-97E861821D3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95500" y="476671"/>
            <a:ext cx="9397044" cy="5168591"/>
          </a:xfrm>
          <a:prstGeom prst="rect">
            <a:avLst/>
          </a:prstGeom>
        </p:spPr>
      </p:pic>
    </p:spTree>
    <p:extLst>
      <p:ext uri="{BB962C8B-B14F-4D97-AF65-F5344CB8AC3E}">
        <p14:creationId xmlns:p14="http://schemas.microsoft.com/office/powerpoint/2010/main" val="26166990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4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1C538F-2832-625F-2760-C5801892A3AF}"/>
              </a:ext>
            </a:extLst>
          </p:cNvPr>
          <p:cNvSpPr>
            <a:spLocks noGrp="1"/>
          </p:cNvSpPr>
          <p:nvPr>
            <p:ph type="title"/>
          </p:nvPr>
        </p:nvSpPr>
        <p:spPr/>
        <p:txBody>
          <a:bodyPr/>
          <a:lstStyle/>
          <a:p>
            <a:r>
              <a:rPr lang="de-CH" dirty="0"/>
              <a:t>Kreativitätstechniken</a:t>
            </a:r>
          </a:p>
        </p:txBody>
      </p:sp>
      <p:sp>
        <p:nvSpPr>
          <p:cNvPr id="4" name="Foliennummernplatzhalter 3">
            <a:extLst>
              <a:ext uri="{FF2B5EF4-FFF2-40B4-BE49-F238E27FC236}">
                <a16:creationId xmlns:a16="http://schemas.microsoft.com/office/drawing/2014/main" id="{31DFBA73-357C-E9DB-5CFC-A6295DC88EA7}"/>
              </a:ext>
            </a:extLst>
          </p:cNvPr>
          <p:cNvSpPr>
            <a:spLocks noGrp="1"/>
          </p:cNvSpPr>
          <p:nvPr>
            <p:ph type="sldNum" sz="quarter" idx="12"/>
          </p:nvPr>
        </p:nvSpPr>
        <p:spPr/>
        <p:txBody>
          <a:bodyPr/>
          <a:lstStyle/>
          <a:p>
            <a:fld id="{F0E841FC-7AA3-274E-887F-3F06530528A4}" type="slidenum">
              <a:rPr lang="de-DE" smtClean="0"/>
              <a:pPr/>
              <a:t>10</a:t>
            </a:fld>
            <a:endParaRPr lang="de-DE"/>
          </a:p>
        </p:txBody>
      </p:sp>
      <p:sp>
        <p:nvSpPr>
          <p:cNvPr id="5" name="Ellipse 4">
            <a:extLst>
              <a:ext uri="{FF2B5EF4-FFF2-40B4-BE49-F238E27FC236}">
                <a16:creationId xmlns:a16="http://schemas.microsoft.com/office/drawing/2014/main" id="{D5183728-F4E9-8414-0B2D-EA42A7795D00}"/>
              </a:ext>
            </a:extLst>
          </p:cNvPr>
          <p:cNvSpPr/>
          <p:nvPr/>
        </p:nvSpPr>
        <p:spPr>
          <a:xfrm>
            <a:off x="7824192" y="1556792"/>
            <a:ext cx="3240360" cy="20162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CH" sz="2000" b="1" i="1" dirty="0"/>
              <a:t>6-3-5 Methode</a:t>
            </a:r>
          </a:p>
          <a:p>
            <a:pPr algn="ctr"/>
            <a:r>
              <a:rPr lang="de-CH" sz="2000" i="1" dirty="0"/>
              <a:t>In der Gruppe Ideen sammeln und konzentrieren</a:t>
            </a:r>
          </a:p>
          <a:p>
            <a:pPr algn="ctr"/>
            <a:r>
              <a:rPr lang="de-CH" sz="2000" i="1" dirty="0">
                <a:hlinkClick r:id="rId2"/>
              </a:rPr>
              <a:t>Link 1</a:t>
            </a:r>
            <a:endParaRPr lang="de-CH" sz="2000" i="1" dirty="0"/>
          </a:p>
        </p:txBody>
      </p:sp>
      <p:sp>
        <p:nvSpPr>
          <p:cNvPr id="6" name="Ellipse 5">
            <a:extLst>
              <a:ext uri="{FF2B5EF4-FFF2-40B4-BE49-F238E27FC236}">
                <a16:creationId xmlns:a16="http://schemas.microsoft.com/office/drawing/2014/main" id="{745E12EC-84E5-C72F-3F37-E423018F2BC4}"/>
              </a:ext>
            </a:extLst>
          </p:cNvPr>
          <p:cNvSpPr/>
          <p:nvPr/>
        </p:nvSpPr>
        <p:spPr>
          <a:xfrm>
            <a:off x="7464152" y="4221088"/>
            <a:ext cx="3420380" cy="20162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lvl="1" algn="ctr"/>
            <a:r>
              <a:rPr lang="de-CH" sz="2000" b="1" i="1" dirty="0">
                <a:effectLst/>
                <a:latin typeface="Calibri" panose="020F0502020204030204" pitchFamily="34" charset="0"/>
                <a:ea typeface="Calibri" panose="020F0502020204030204" pitchFamily="34" charset="0"/>
                <a:cs typeface="Times New Roman" panose="02020603050405020304" pitchFamily="18" charset="0"/>
              </a:rPr>
              <a:t>6-Hüte-Methode </a:t>
            </a:r>
            <a:r>
              <a:rPr lang="de-CH" sz="2000" i="1" dirty="0">
                <a:effectLst/>
                <a:latin typeface="Calibri" panose="020F0502020204030204" pitchFamily="34" charset="0"/>
                <a:ea typeface="Calibri" panose="020F0502020204030204" pitchFamily="34" charset="0"/>
                <a:cs typeface="Times New Roman" panose="02020603050405020304" pitchFamily="18" charset="0"/>
              </a:rPr>
              <a:t>nach Edward de Bono</a:t>
            </a:r>
          </a:p>
          <a:p>
            <a:pPr marL="0" lvl="1" algn="ctr"/>
            <a:r>
              <a:rPr lang="de-CH" sz="2000" i="1" dirty="0">
                <a:latin typeface="Calibri" panose="020F0502020204030204" pitchFamily="34" charset="0"/>
                <a:cs typeface="Times New Roman" panose="02020603050405020304" pitchFamily="18" charset="0"/>
              </a:rPr>
              <a:t>Problem aus verschiedenen  Rollen betrachten</a:t>
            </a:r>
          </a:p>
          <a:p>
            <a:pPr marL="0" lvl="1" algn="ctr"/>
            <a:r>
              <a:rPr lang="de-CH" sz="2000" i="1" dirty="0">
                <a:latin typeface="Calibri" panose="020F0502020204030204" pitchFamily="34" charset="0"/>
                <a:cs typeface="Times New Roman" panose="02020603050405020304" pitchFamily="18" charset="0"/>
                <a:hlinkClick r:id="rId3"/>
              </a:rPr>
              <a:t>Link 1</a:t>
            </a:r>
            <a:endParaRPr lang="de-CH" sz="2000" i="1" dirty="0"/>
          </a:p>
        </p:txBody>
      </p:sp>
      <p:sp>
        <p:nvSpPr>
          <p:cNvPr id="7" name="Ellipse 6">
            <a:extLst>
              <a:ext uri="{FF2B5EF4-FFF2-40B4-BE49-F238E27FC236}">
                <a16:creationId xmlns:a16="http://schemas.microsoft.com/office/drawing/2014/main" id="{2D04A1A5-F7B7-F64B-8570-E0F8A081CEE8}"/>
              </a:ext>
            </a:extLst>
          </p:cNvPr>
          <p:cNvSpPr/>
          <p:nvPr/>
        </p:nvSpPr>
        <p:spPr>
          <a:xfrm>
            <a:off x="587388" y="1553403"/>
            <a:ext cx="3240360" cy="20162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CH" sz="2000" b="1" i="1" dirty="0"/>
              <a:t>Brainstorming</a:t>
            </a:r>
          </a:p>
          <a:p>
            <a:pPr algn="ctr"/>
            <a:r>
              <a:rPr lang="de-CH" sz="2000" i="1" dirty="0"/>
              <a:t>In der Gruppe Ideen sammeln</a:t>
            </a:r>
          </a:p>
          <a:p>
            <a:pPr algn="ctr"/>
            <a:r>
              <a:rPr lang="de-CH" sz="2000" i="1" dirty="0">
                <a:hlinkClick r:id="rId4"/>
              </a:rPr>
              <a:t>Link 1</a:t>
            </a:r>
            <a:endParaRPr lang="de-CH" sz="2000" i="1" dirty="0"/>
          </a:p>
          <a:p>
            <a:pPr algn="ctr"/>
            <a:endParaRPr lang="de-CH" dirty="0"/>
          </a:p>
        </p:txBody>
      </p:sp>
      <p:sp>
        <p:nvSpPr>
          <p:cNvPr id="8" name="Ellipse 7">
            <a:extLst>
              <a:ext uri="{FF2B5EF4-FFF2-40B4-BE49-F238E27FC236}">
                <a16:creationId xmlns:a16="http://schemas.microsoft.com/office/drawing/2014/main" id="{33386B0B-E5D3-FA53-0136-A2EF1F0C866A}"/>
              </a:ext>
            </a:extLst>
          </p:cNvPr>
          <p:cNvSpPr/>
          <p:nvPr/>
        </p:nvSpPr>
        <p:spPr>
          <a:xfrm>
            <a:off x="3961854" y="2420888"/>
            <a:ext cx="3240360" cy="20162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CH" sz="2000" b="1" i="1" dirty="0"/>
              <a:t>Design </a:t>
            </a:r>
            <a:r>
              <a:rPr lang="de-CH" sz="2000" b="1" i="1" dirty="0" err="1"/>
              <a:t>Thinking</a:t>
            </a:r>
            <a:r>
              <a:rPr lang="de-CH" sz="2000" b="1" i="1" dirty="0"/>
              <a:t> </a:t>
            </a:r>
          </a:p>
          <a:p>
            <a:pPr algn="ctr"/>
            <a:r>
              <a:rPr lang="de-CH" sz="2000" i="1" dirty="0"/>
              <a:t>Prototypen bauen aus Sicht des Kunden</a:t>
            </a:r>
          </a:p>
        </p:txBody>
      </p:sp>
      <p:sp>
        <p:nvSpPr>
          <p:cNvPr id="9" name="Ellipse 8">
            <a:extLst>
              <a:ext uri="{FF2B5EF4-FFF2-40B4-BE49-F238E27FC236}">
                <a16:creationId xmlns:a16="http://schemas.microsoft.com/office/drawing/2014/main" id="{1E535035-43B2-1BB5-D6CA-AFCBD05E7F57}"/>
              </a:ext>
            </a:extLst>
          </p:cNvPr>
          <p:cNvSpPr/>
          <p:nvPr/>
        </p:nvSpPr>
        <p:spPr>
          <a:xfrm>
            <a:off x="482832" y="4077072"/>
            <a:ext cx="3344916" cy="20162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2000" b="1" i="1" dirty="0"/>
              <a:t>Morphologischer Kasten</a:t>
            </a:r>
          </a:p>
          <a:p>
            <a:pPr algn="ctr"/>
            <a:r>
              <a:rPr lang="de-CH" sz="2000" i="1" dirty="0"/>
              <a:t>Zweidimensionale Entscheidungsmatrix</a:t>
            </a:r>
          </a:p>
          <a:p>
            <a:pPr algn="ctr"/>
            <a:r>
              <a:rPr lang="de-CH" sz="2000" i="1" dirty="0">
                <a:hlinkClick r:id="rId5"/>
              </a:rPr>
              <a:t>Link 1</a:t>
            </a:r>
            <a:endParaRPr lang="de-CH" sz="2000" i="1" dirty="0"/>
          </a:p>
        </p:txBody>
      </p:sp>
    </p:spTree>
    <p:extLst>
      <p:ext uri="{BB962C8B-B14F-4D97-AF65-F5344CB8AC3E}">
        <p14:creationId xmlns:p14="http://schemas.microsoft.com/office/powerpoint/2010/main" val="3170846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23712B-9216-A14F-66A3-A0745CE40FCA}"/>
              </a:ext>
            </a:extLst>
          </p:cNvPr>
          <p:cNvSpPr>
            <a:spLocks noGrp="1"/>
          </p:cNvSpPr>
          <p:nvPr>
            <p:ph type="title"/>
          </p:nvPr>
        </p:nvSpPr>
        <p:spPr/>
        <p:txBody>
          <a:bodyPr/>
          <a:lstStyle/>
          <a:p>
            <a:r>
              <a:rPr lang="de-CH" dirty="0"/>
              <a:t>Kreativität</a:t>
            </a:r>
          </a:p>
        </p:txBody>
      </p:sp>
      <p:sp>
        <p:nvSpPr>
          <p:cNvPr id="4" name="Foliennummernplatzhalter 3">
            <a:extLst>
              <a:ext uri="{FF2B5EF4-FFF2-40B4-BE49-F238E27FC236}">
                <a16:creationId xmlns:a16="http://schemas.microsoft.com/office/drawing/2014/main" id="{3204AFDB-3C12-246B-AE72-E563B0F98BF9}"/>
              </a:ext>
            </a:extLst>
          </p:cNvPr>
          <p:cNvSpPr>
            <a:spLocks noGrp="1"/>
          </p:cNvSpPr>
          <p:nvPr>
            <p:ph type="sldNum" sz="quarter" idx="12"/>
          </p:nvPr>
        </p:nvSpPr>
        <p:spPr/>
        <p:txBody>
          <a:bodyPr/>
          <a:lstStyle/>
          <a:p>
            <a:fld id="{F0E841FC-7AA3-274E-887F-3F06530528A4}" type="slidenum">
              <a:rPr lang="de-DE" smtClean="0"/>
              <a:pPr/>
              <a:t>11</a:t>
            </a:fld>
            <a:endParaRPr lang="de-DE"/>
          </a:p>
        </p:txBody>
      </p:sp>
      <p:pic>
        <p:nvPicPr>
          <p:cNvPr id="5" name="Inhaltsplatzhalter 4">
            <a:extLst>
              <a:ext uri="{FF2B5EF4-FFF2-40B4-BE49-F238E27FC236}">
                <a16:creationId xmlns:a16="http://schemas.microsoft.com/office/drawing/2014/main" id="{E449154B-1869-7CD7-D917-041BD8812B29}"/>
              </a:ext>
            </a:extLst>
          </p:cNvPr>
          <p:cNvPicPr>
            <a:picLocks noGrp="1" noChangeAspect="1"/>
          </p:cNvPicPr>
          <p:nvPr>
            <p:ph idx="1"/>
          </p:nvPr>
        </p:nvPicPr>
        <p:blipFill>
          <a:blip r:embed="rId2"/>
          <a:stretch>
            <a:fillRect/>
          </a:stretch>
        </p:blipFill>
        <p:spPr>
          <a:xfrm>
            <a:off x="1624012" y="1988840"/>
            <a:ext cx="7034558" cy="4068452"/>
          </a:xfrm>
          <a:prstGeom prst="rect">
            <a:avLst/>
          </a:prstGeom>
        </p:spPr>
      </p:pic>
    </p:spTree>
    <p:extLst>
      <p:ext uri="{BB962C8B-B14F-4D97-AF65-F5344CB8AC3E}">
        <p14:creationId xmlns:p14="http://schemas.microsoft.com/office/powerpoint/2010/main" val="29655322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D31323-9856-378F-9734-8AC8425FFAC5}"/>
              </a:ext>
            </a:extLst>
          </p:cNvPr>
          <p:cNvSpPr>
            <a:spLocks noGrp="1"/>
          </p:cNvSpPr>
          <p:nvPr>
            <p:ph type="title"/>
          </p:nvPr>
        </p:nvSpPr>
        <p:spPr/>
        <p:txBody>
          <a:bodyPr/>
          <a:lstStyle/>
          <a:p>
            <a:r>
              <a:rPr lang="de-CH" dirty="0"/>
              <a:t>Lerntechniken</a:t>
            </a:r>
          </a:p>
        </p:txBody>
      </p:sp>
      <p:sp>
        <p:nvSpPr>
          <p:cNvPr id="3" name="Inhaltsplatzhalter 2">
            <a:extLst>
              <a:ext uri="{FF2B5EF4-FFF2-40B4-BE49-F238E27FC236}">
                <a16:creationId xmlns:a16="http://schemas.microsoft.com/office/drawing/2014/main" id="{187C4582-8202-2A88-186D-38BE10E68E78}"/>
              </a:ext>
            </a:extLst>
          </p:cNvPr>
          <p:cNvSpPr>
            <a:spLocks noGrp="1"/>
          </p:cNvSpPr>
          <p:nvPr>
            <p:ph idx="1"/>
          </p:nvPr>
        </p:nvSpPr>
        <p:spPr/>
        <p:txBody>
          <a:bodyPr>
            <a:normAutofit lnSpcReduction="10000"/>
          </a:bodyPr>
          <a:lstStyle/>
          <a:p>
            <a:r>
              <a:rPr lang="de-DE" dirty="0"/>
              <a:t>In der Informatik müssen Sie evtl. vor der Bearbeitung eines Auftrags noch Neues hinzulernen.</a:t>
            </a:r>
          </a:p>
          <a:p>
            <a:r>
              <a:rPr lang="de-DE" dirty="0"/>
              <a:t>Wie eignen Sie sich dies Kenntnisse und Fertigkeiten an?</a:t>
            </a:r>
          </a:p>
          <a:p>
            <a:pPr lvl="1">
              <a:buFont typeface="Symbol" panose="05050102010706020507" pitchFamily="18" charset="2"/>
              <a:buChar char="-"/>
            </a:pPr>
            <a:r>
              <a:rPr lang="de-DE" dirty="0"/>
              <a:t>Übungsbeispiel</a:t>
            </a:r>
          </a:p>
          <a:p>
            <a:pPr lvl="1">
              <a:buFont typeface="Symbol" panose="05050102010706020507" pitchFamily="18" charset="2"/>
              <a:buChar char="-"/>
            </a:pPr>
            <a:r>
              <a:rPr lang="de-DE" dirty="0"/>
              <a:t>Prototyp</a:t>
            </a:r>
          </a:p>
          <a:p>
            <a:pPr lvl="1">
              <a:buFont typeface="Symbol" panose="05050102010706020507" pitchFamily="18" charset="2"/>
              <a:buChar char="-"/>
            </a:pPr>
            <a:r>
              <a:rPr lang="de-DE" dirty="0"/>
              <a:t>…</a:t>
            </a:r>
          </a:p>
          <a:p>
            <a:r>
              <a:rPr lang="de-DE" dirty="0"/>
              <a:t>Wo finden Sie die Informationen?</a:t>
            </a:r>
          </a:p>
          <a:p>
            <a:pPr lvl="1">
              <a:buFont typeface="Symbol" panose="05050102010706020507" pitchFamily="18" charset="2"/>
              <a:buChar char="-"/>
            </a:pPr>
            <a:r>
              <a:rPr lang="de-DE" dirty="0" err="1"/>
              <a:t>Youtube</a:t>
            </a:r>
            <a:endParaRPr lang="de-DE" dirty="0"/>
          </a:p>
          <a:p>
            <a:pPr lvl="1">
              <a:buFont typeface="Symbol" panose="05050102010706020507" pitchFamily="18" charset="2"/>
              <a:buChar char="-"/>
            </a:pPr>
            <a:r>
              <a:rPr lang="de-DE" dirty="0"/>
              <a:t>Fachbuch</a:t>
            </a:r>
          </a:p>
          <a:p>
            <a:pPr lvl="1">
              <a:buFont typeface="Symbol" panose="05050102010706020507" pitchFamily="18" charset="2"/>
              <a:buChar char="-"/>
            </a:pPr>
            <a:r>
              <a:rPr lang="de-DE" dirty="0"/>
              <a:t>Kollegen*innen</a:t>
            </a:r>
          </a:p>
          <a:p>
            <a:pPr lvl="1">
              <a:buFont typeface="Symbol" panose="05050102010706020507" pitchFamily="18" charset="2"/>
              <a:buChar char="-"/>
            </a:pPr>
            <a:r>
              <a:rPr lang="de-DE" dirty="0"/>
              <a:t>…</a:t>
            </a:r>
          </a:p>
          <a:p>
            <a:endParaRPr lang="de-CH" dirty="0"/>
          </a:p>
        </p:txBody>
      </p:sp>
      <p:sp>
        <p:nvSpPr>
          <p:cNvPr id="4" name="Foliennummernplatzhalter 3">
            <a:extLst>
              <a:ext uri="{FF2B5EF4-FFF2-40B4-BE49-F238E27FC236}">
                <a16:creationId xmlns:a16="http://schemas.microsoft.com/office/drawing/2014/main" id="{14672755-111C-EC53-4B01-0ED060D935B3}"/>
              </a:ext>
            </a:extLst>
          </p:cNvPr>
          <p:cNvSpPr>
            <a:spLocks noGrp="1"/>
          </p:cNvSpPr>
          <p:nvPr>
            <p:ph type="sldNum" sz="quarter" idx="12"/>
          </p:nvPr>
        </p:nvSpPr>
        <p:spPr/>
        <p:txBody>
          <a:bodyPr/>
          <a:lstStyle/>
          <a:p>
            <a:fld id="{F0E841FC-7AA3-274E-887F-3F06530528A4}" type="slidenum">
              <a:rPr lang="de-DE" smtClean="0"/>
              <a:pPr/>
              <a:t>12</a:t>
            </a:fld>
            <a:endParaRPr lang="de-DE"/>
          </a:p>
        </p:txBody>
      </p:sp>
      <p:pic>
        <p:nvPicPr>
          <p:cNvPr id="5" name="Picture 2" descr="Geist, Gehirn, Denkweise, Wahrnehmung, Intelligenz">
            <a:extLst>
              <a:ext uri="{FF2B5EF4-FFF2-40B4-BE49-F238E27FC236}">
                <a16:creationId xmlns:a16="http://schemas.microsoft.com/office/drawing/2014/main" id="{932CD792-C3F8-0EE5-BE06-B882F8D06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064" y="3174000"/>
            <a:ext cx="4252229" cy="3284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591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3F40D6-F046-CA98-96E7-75C7ED85F641}"/>
              </a:ext>
            </a:extLst>
          </p:cNvPr>
          <p:cNvSpPr>
            <a:spLocks noGrp="1"/>
          </p:cNvSpPr>
          <p:nvPr>
            <p:ph type="title"/>
          </p:nvPr>
        </p:nvSpPr>
        <p:spPr/>
        <p:txBody>
          <a:bodyPr/>
          <a:lstStyle/>
          <a:p>
            <a:r>
              <a:rPr lang="de-DE" dirty="0"/>
              <a:t>Vergessen</a:t>
            </a:r>
            <a:endParaRPr lang="de-CH" dirty="0"/>
          </a:p>
        </p:txBody>
      </p:sp>
      <p:sp>
        <p:nvSpPr>
          <p:cNvPr id="4" name="Foliennummernplatzhalter 3">
            <a:extLst>
              <a:ext uri="{FF2B5EF4-FFF2-40B4-BE49-F238E27FC236}">
                <a16:creationId xmlns:a16="http://schemas.microsoft.com/office/drawing/2014/main" id="{CA0992A4-8F03-2FD2-EC4A-3749BEF2BE05}"/>
              </a:ext>
            </a:extLst>
          </p:cNvPr>
          <p:cNvSpPr>
            <a:spLocks noGrp="1"/>
          </p:cNvSpPr>
          <p:nvPr>
            <p:ph type="sldNum" sz="quarter" idx="12"/>
          </p:nvPr>
        </p:nvSpPr>
        <p:spPr/>
        <p:txBody>
          <a:bodyPr/>
          <a:lstStyle/>
          <a:p>
            <a:fld id="{F0E841FC-7AA3-274E-887F-3F06530528A4}" type="slidenum">
              <a:rPr lang="de-DE" smtClean="0"/>
              <a:pPr/>
              <a:t>13</a:t>
            </a:fld>
            <a:endParaRPr lang="de-DE"/>
          </a:p>
        </p:txBody>
      </p:sp>
      <p:sp>
        <p:nvSpPr>
          <p:cNvPr id="5" name="Textfeld 4">
            <a:extLst>
              <a:ext uri="{FF2B5EF4-FFF2-40B4-BE49-F238E27FC236}">
                <a16:creationId xmlns:a16="http://schemas.microsoft.com/office/drawing/2014/main" id="{7C6235CB-8F3F-1E46-F7B6-3B2420A228D3}"/>
              </a:ext>
            </a:extLst>
          </p:cNvPr>
          <p:cNvSpPr txBox="1"/>
          <p:nvPr/>
        </p:nvSpPr>
        <p:spPr>
          <a:xfrm>
            <a:off x="838200" y="1290578"/>
            <a:ext cx="7262181" cy="400110"/>
          </a:xfrm>
          <a:prstGeom prst="rect">
            <a:avLst/>
          </a:prstGeom>
          <a:noFill/>
        </p:spPr>
        <p:txBody>
          <a:bodyPr wrap="none" rtlCol="0">
            <a:spAutoFit/>
          </a:bodyPr>
          <a:lstStyle/>
          <a:p>
            <a:r>
              <a:rPr lang="de-DE" sz="2000" dirty="0">
                <a:latin typeface="+mn-lt"/>
              </a:rPr>
              <a:t>„Das Lernen ist immer auch ein Kampf gegen das Vergessen.“</a:t>
            </a:r>
            <a:endParaRPr lang="de-CH" sz="2000" dirty="0">
              <a:latin typeface="+mn-lt"/>
            </a:endParaRPr>
          </a:p>
        </p:txBody>
      </p:sp>
      <p:pic>
        <p:nvPicPr>
          <p:cNvPr id="6" name="Grafik 5">
            <a:extLst>
              <a:ext uri="{FF2B5EF4-FFF2-40B4-BE49-F238E27FC236}">
                <a16:creationId xmlns:a16="http://schemas.microsoft.com/office/drawing/2014/main" id="{A3091B50-A718-3AC9-5FBF-ED29626FDF05}"/>
              </a:ext>
            </a:extLst>
          </p:cNvPr>
          <p:cNvPicPr>
            <a:picLocks noChangeAspect="1"/>
          </p:cNvPicPr>
          <p:nvPr/>
        </p:nvPicPr>
        <p:blipFill>
          <a:blip r:embed="rId2"/>
          <a:stretch>
            <a:fillRect/>
          </a:stretch>
        </p:blipFill>
        <p:spPr>
          <a:xfrm>
            <a:off x="838200" y="1690688"/>
            <a:ext cx="5309474" cy="3417814"/>
          </a:xfrm>
          <a:prstGeom prst="rect">
            <a:avLst/>
          </a:prstGeom>
        </p:spPr>
      </p:pic>
      <p:sp>
        <p:nvSpPr>
          <p:cNvPr id="7" name="Inhaltsplatzhalter 2">
            <a:extLst>
              <a:ext uri="{FF2B5EF4-FFF2-40B4-BE49-F238E27FC236}">
                <a16:creationId xmlns:a16="http://schemas.microsoft.com/office/drawing/2014/main" id="{27C85F4D-9404-498A-FED0-27DDC9D01811}"/>
              </a:ext>
            </a:extLst>
          </p:cNvPr>
          <p:cNvSpPr>
            <a:spLocks noGrp="1"/>
          </p:cNvSpPr>
          <p:nvPr>
            <p:ph idx="1"/>
          </p:nvPr>
        </p:nvSpPr>
        <p:spPr>
          <a:xfrm>
            <a:off x="843172" y="5040527"/>
            <a:ext cx="7326155" cy="1656184"/>
          </a:xfrm>
        </p:spPr>
        <p:txBody>
          <a:bodyPr>
            <a:normAutofit lnSpcReduction="10000"/>
          </a:bodyPr>
          <a:lstStyle/>
          <a:p>
            <a:pPr marL="342900" indent="-342900">
              <a:buFont typeface="Arial" panose="020B0604020202020204" pitchFamily="34" charset="0"/>
              <a:buChar char="•"/>
            </a:pPr>
            <a:r>
              <a:rPr lang="de-DE" sz="1600" b="0" dirty="0"/>
              <a:t>bereits nach 20 Min. haben wir nur noch 60% des vorab gelernten Wissens</a:t>
            </a:r>
          </a:p>
          <a:p>
            <a:pPr marL="342900" indent="-342900">
              <a:buFont typeface="Arial" panose="020B0604020202020204" pitchFamily="34" charset="0"/>
              <a:buChar char="•"/>
            </a:pPr>
            <a:r>
              <a:rPr lang="de-DE" sz="1600" b="0" dirty="0"/>
              <a:t>nach 1 Std. sind es nur noch 45% des Wissens</a:t>
            </a:r>
          </a:p>
          <a:p>
            <a:pPr marL="342900" indent="-342900">
              <a:buFont typeface="Arial" panose="020B0604020202020204" pitchFamily="34" charset="0"/>
              <a:buChar char="•"/>
            </a:pPr>
            <a:r>
              <a:rPr lang="de-DE" sz="1600" b="0" dirty="0"/>
              <a:t>nach einem Tag haben wir nur noch 34% des Wissens</a:t>
            </a:r>
          </a:p>
          <a:p>
            <a:pPr marL="342900" indent="-342900">
              <a:buFont typeface="Arial" panose="020B0604020202020204" pitchFamily="34" charset="0"/>
              <a:buChar char="•"/>
            </a:pPr>
            <a:r>
              <a:rPr lang="de-DE" sz="1600" b="0" dirty="0"/>
              <a:t>nach 6 Tagen ist das Erinnerungsvermögen bereits auf 23% geschrumpft</a:t>
            </a:r>
          </a:p>
          <a:p>
            <a:pPr marL="342900" indent="-342900">
              <a:buFont typeface="Arial" panose="020B0604020202020204" pitchFamily="34" charset="0"/>
              <a:buChar char="•"/>
            </a:pPr>
            <a:r>
              <a:rPr lang="de-DE" sz="1600" b="0" dirty="0"/>
              <a:t>dauerhaft werden nur 15% des gelernten gespeichert</a:t>
            </a:r>
            <a:endParaRPr lang="de-CH" sz="1600" b="0" dirty="0"/>
          </a:p>
        </p:txBody>
      </p:sp>
    </p:spTree>
    <p:extLst>
      <p:ext uri="{BB962C8B-B14F-4D97-AF65-F5344CB8AC3E}">
        <p14:creationId xmlns:p14="http://schemas.microsoft.com/office/powerpoint/2010/main" val="3388697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440896-CFEA-CFCD-E16F-62A3EEBB6069}"/>
              </a:ext>
            </a:extLst>
          </p:cNvPr>
          <p:cNvSpPr>
            <a:spLocks noGrp="1"/>
          </p:cNvSpPr>
          <p:nvPr>
            <p:ph type="title"/>
          </p:nvPr>
        </p:nvSpPr>
        <p:spPr/>
        <p:txBody>
          <a:bodyPr/>
          <a:lstStyle/>
          <a:p>
            <a:r>
              <a:rPr lang="de-DE" dirty="0"/>
              <a:t>Wiederholungen</a:t>
            </a:r>
            <a:endParaRPr lang="de-CH" dirty="0"/>
          </a:p>
        </p:txBody>
      </p:sp>
      <p:sp>
        <p:nvSpPr>
          <p:cNvPr id="4" name="Foliennummernplatzhalter 3">
            <a:extLst>
              <a:ext uri="{FF2B5EF4-FFF2-40B4-BE49-F238E27FC236}">
                <a16:creationId xmlns:a16="http://schemas.microsoft.com/office/drawing/2014/main" id="{3FB38B0B-6930-5247-D31B-F9F8C115341C}"/>
              </a:ext>
            </a:extLst>
          </p:cNvPr>
          <p:cNvSpPr>
            <a:spLocks noGrp="1"/>
          </p:cNvSpPr>
          <p:nvPr>
            <p:ph type="sldNum" sz="quarter" idx="12"/>
          </p:nvPr>
        </p:nvSpPr>
        <p:spPr/>
        <p:txBody>
          <a:bodyPr/>
          <a:lstStyle/>
          <a:p>
            <a:fld id="{F0E841FC-7AA3-274E-887F-3F06530528A4}" type="slidenum">
              <a:rPr lang="de-DE" smtClean="0"/>
              <a:pPr/>
              <a:t>14</a:t>
            </a:fld>
            <a:endParaRPr lang="de-DE"/>
          </a:p>
        </p:txBody>
      </p:sp>
      <p:pic>
        <p:nvPicPr>
          <p:cNvPr id="5" name="Grafik 4">
            <a:extLst>
              <a:ext uri="{FF2B5EF4-FFF2-40B4-BE49-F238E27FC236}">
                <a16:creationId xmlns:a16="http://schemas.microsoft.com/office/drawing/2014/main" id="{1EE9C0B9-0F93-F7B0-F5C4-ACF634DEE620}"/>
              </a:ext>
            </a:extLst>
          </p:cNvPr>
          <p:cNvPicPr>
            <a:picLocks noChangeAspect="1"/>
          </p:cNvPicPr>
          <p:nvPr/>
        </p:nvPicPr>
        <p:blipFill>
          <a:blip r:embed="rId3"/>
          <a:stretch>
            <a:fillRect/>
          </a:stretch>
        </p:blipFill>
        <p:spPr>
          <a:xfrm>
            <a:off x="838200" y="1268760"/>
            <a:ext cx="4299564" cy="3689830"/>
          </a:xfrm>
          <a:prstGeom prst="rect">
            <a:avLst/>
          </a:prstGeom>
        </p:spPr>
      </p:pic>
      <p:sp>
        <p:nvSpPr>
          <p:cNvPr id="6" name="Inhaltsplatzhalter 2">
            <a:extLst>
              <a:ext uri="{FF2B5EF4-FFF2-40B4-BE49-F238E27FC236}">
                <a16:creationId xmlns:a16="http://schemas.microsoft.com/office/drawing/2014/main" id="{66D99AC9-8768-4AB8-5279-34054C604D60}"/>
              </a:ext>
            </a:extLst>
          </p:cNvPr>
          <p:cNvSpPr>
            <a:spLocks noGrp="1"/>
          </p:cNvSpPr>
          <p:nvPr>
            <p:ph idx="1"/>
          </p:nvPr>
        </p:nvSpPr>
        <p:spPr>
          <a:xfrm>
            <a:off x="719572" y="5115657"/>
            <a:ext cx="9660904" cy="1240693"/>
          </a:xfrm>
        </p:spPr>
        <p:txBody>
          <a:bodyPr>
            <a:normAutofit/>
          </a:bodyPr>
          <a:lstStyle/>
          <a:p>
            <a:pPr indent="0">
              <a:buNone/>
            </a:pPr>
            <a:r>
              <a:rPr lang="de-DE" sz="2000" dirty="0"/>
              <a:t>Tipp:</a:t>
            </a:r>
            <a:r>
              <a:rPr lang="de-DE" sz="2000" b="0" dirty="0"/>
              <a:t> Je mehr und je </a:t>
            </a:r>
            <a:r>
              <a:rPr lang="de-DE" sz="2000" b="0" dirty="0" err="1"/>
              <a:t>regelmässiger</a:t>
            </a:r>
            <a:r>
              <a:rPr lang="de-DE" sz="2000" b="0" dirty="0"/>
              <a:t> Sie Lerninhalte wiederholen, desto besser bleiben sie im Gedächtnis (Wiederholungskurve). Je mehr und </a:t>
            </a:r>
            <a:r>
              <a:rPr lang="de-DE" sz="2000" b="0" dirty="0" err="1"/>
              <a:t>regelmässiger</a:t>
            </a:r>
            <a:r>
              <a:rPr lang="de-DE" sz="2000" b="0" dirty="0"/>
              <a:t> Sie das Wissen wiederholen, umso besser merken Sie sich die Inhalte.</a:t>
            </a:r>
            <a:endParaRPr lang="de-CH" sz="2000" b="0" dirty="0"/>
          </a:p>
        </p:txBody>
      </p:sp>
    </p:spTree>
    <p:extLst>
      <p:ext uri="{BB962C8B-B14F-4D97-AF65-F5344CB8AC3E}">
        <p14:creationId xmlns:p14="http://schemas.microsoft.com/office/powerpoint/2010/main" val="8366083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FEE9CA-6A82-1931-A48C-F2EBCDF206D6}"/>
              </a:ext>
            </a:extLst>
          </p:cNvPr>
          <p:cNvSpPr>
            <a:spLocks noGrp="1"/>
          </p:cNvSpPr>
          <p:nvPr>
            <p:ph type="title"/>
          </p:nvPr>
        </p:nvSpPr>
        <p:spPr/>
        <p:txBody>
          <a:bodyPr/>
          <a:lstStyle/>
          <a:p>
            <a:r>
              <a:rPr lang="de-CH" dirty="0"/>
              <a:t>Zur Motivation</a:t>
            </a:r>
          </a:p>
        </p:txBody>
      </p:sp>
      <p:sp>
        <p:nvSpPr>
          <p:cNvPr id="3" name="Inhaltsplatzhalter 2">
            <a:extLst>
              <a:ext uri="{FF2B5EF4-FFF2-40B4-BE49-F238E27FC236}">
                <a16:creationId xmlns:a16="http://schemas.microsoft.com/office/drawing/2014/main" id="{140082CE-99AF-321C-538B-CA5E34DD97BF}"/>
              </a:ext>
            </a:extLst>
          </p:cNvPr>
          <p:cNvSpPr>
            <a:spLocks noGrp="1"/>
          </p:cNvSpPr>
          <p:nvPr>
            <p:ph idx="1"/>
          </p:nvPr>
        </p:nvSpPr>
        <p:spPr/>
        <p:txBody>
          <a:bodyPr/>
          <a:lstStyle/>
          <a:p>
            <a:pPr marL="457200" indent="-457200">
              <a:buFont typeface="+mj-lt"/>
              <a:buAutoNum type="arabicPeriod"/>
            </a:pPr>
            <a:r>
              <a:rPr lang="de-DE" dirty="0"/>
              <a:t>Die Motivation kommt durch die Nutzenorientierung.</a:t>
            </a:r>
          </a:p>
          <a:p>
            <a:pPr marL="457200" indent="-457200">
              <a:buFont typeface="+mj-lt"/>
              <a:buAutoNum type="arabicPeriod"/>
            </a:pPr>
            <a:r>
              <a:rPr lang="de-DE" dirty="0"/>
              <a:t>Ihr Lernziel sollte für sie attraktiv sein!</a:t>
            </a:r>
          </a:p>
          <a:p>
            <a:pPr marL="457200" indent="-457200">
              <a:buFont typeface="+mj-lt"/>
              <a:buAutoNum type="arabicPeriod"/>
            </a:pPr>
            <a:r>
              <a:rPr lang="de-DE" dirty="0"/>
              <a:t>Ihr Ziel sollte messbar sein.</a:t>
            </a:r>
          </a:p>
          <a:p>
            <a:pPr marL="0" indent="0"/>
            <a:endParaRPr lang="de-DE" dirty="0"/>
          </a:p>
          <a:p>
            <a:pPr marL="0" indent="0">
              <a:buNone/>
            </a:pPr>
            <a:r>
              <a:rPr lang="de-DE" sz="2400" b="0" i="1" dirty="0"/>
              <a:t>"Wer A sagt, muss nicht B sagen. Er kann auch einsehen, dass A falsch war." </a:t>
            </a:r>
            <a:br>
              <a:rPr lang="de-DE" sz="2400" b="0" i="1" dirty="0"/>
            </a:br>
            <a:r>
              <a:rPr lang="de-DE" sz="2400" b="0" i="1" dirty="0"/>
              <a:t>(Bertolt Brecht)</a:t>
            </a:r>
          </a:p>
          <a:p>
            <a:pPr marL="0" indent="0"/>
            <a:endParaRPr lang="de-DE" sz="2800" b="0" i="1" dirty="0"/>
          </a:p>
          <a:p>
            <a:pPr marL="0" indent="0">
              <a:buNone/>
            </a:pPr>
            <a:r>
              <a:rPr lang="en-US" sz="2400" b="0" i="1" dirty="0"/>
              <a:t>"What you can measure, you can manage." (Peter Drucker)</a:t>
            </a:r>
            <a:endParaRPr lang="de-DE" sz="2400" b="0" i="1" dirty="0"/>
          </a:p>
          <a:p>
            <a:endParaRPr lang="de-CH" dirty="0"/>
          </a:p>
        </p:txBody>
      </p:sp>
      <p:sp>
        <p:nvSpPr>
          <p:cNvPr id="4" name="Foliennummernplatzhalter 3">
            <a:extLst>
              <a:ext uri="{FF2B5EF4-FFF2-40B4-BE49-F238E27FC236}">
                <a16:creationId xmlns:a16="http://schemas.microsoft.com/office/drawing/2014/main" id="{A1F2DDB0-02B8-225A-FAFB-8E13FA22B560}"/>
              </a:ext>
            </a:extLst>
          </p:cNvPr>
          <p:cNvSpPr>
            <a:spLocks noGrp="1"/>
          </p:cNvSpPr>
          <p:nvPr>
            <p:ph type="sldNum" sz="quarter" idx="12"/>
          </p:nvPr>
        </p:nvSpPr>
        <p:spPr/>
        <p:txBody>
          <a:bodyPr/>
          <a:lstStyle/>
          <a:p>
            <a:fld id="{F0E841FC-7AA3-274E-887F-3F06530528A4}" type="slidenum">
              <a:rPr lang="de-DE" smtClean="0"/>
              <a:pPr/>
              <a:t>15</a:t>
            </a:fld>
            <a:endParaRPr lang="de-DE"/>
          </a:p>
        </p:txBody>
      </p:sp>
    </p:spTree>
    <p:extLst>
      <p:ext uri="{BB962C8B-B14F-4D97-AF65-F5344CB8AC3E}">
        <p14:creationId xmlns:p14="http://schemas.microsoft.com/office/powerpoint/2010/main" val="1409193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36E649-2489-FE1B-6708-C787C0BC7126}"/>
              </a:ext>
            </a:extLst>
          </p:cNvPr>
          <p:cNvSpPr>
            <a:spLocks noGrp="1"/>
          </p:cNvSpPr>
          <p:nvPr>
            <p:ph type="title"/>
          </p:nvPr>
        </p:nvSpPr>
        <p:spPr/>
        <p:txBody>
          <a:bodyPr/>
          <a:lstStyle/>
          <a:p>
            <a:r>
              <a:rPr lang="de-DE" dirty="0"/>
              <a:t>Mythos 1 von den Lerntypen</a:t>
            </a:r>
            <a:endParaRPr lang="de-CH" dirty="0"/>
          </a:p>
        </p:txBody>
      </p:sp>
      <p:sp>
        <p:nvSpPr>
          <p:cNvPr id="3" name="Inhaltsplatzhalter 2">
            <a:extLst>
              <a:ext uri="{FF2B5EF4-FFF2-40B4-BE49-F238E27FC236}">
                <a16:creationId xmlns:a16="http://schemas.microsoft.com/office/drawing/2014/main" id="{454CC766-D5F6-507A-D4B4-8D08C95B6D95}"/>
              </a:ext>
            </a:extLst>
          </p:cNvPr>
          <p:cNvSpPr>
            <a:spLocks noGrp="1"/>
          </p:cNvSpPr>
          <p:nvPr>
            <p:ph idx="1"/>
          </p:nvPr>
        </p:nvSpPr>
        <p:spPr/>
        <p:txBody>
          <a:bodyPr>
            <a:normAutofit lnSpcReduction="10000"/>
          </a:bodyPr>
          <a:lstStyle/>
          <a:p>
            <a:r>
              <a:rPr lang="de-DE" dirty="0"/>
              <a:t>visuell</a:t>
            </a:r>
          </a:p>
          <a:p>
            <a:r>
              <a:rPr lang="de-DE" dirty="0"/>
              <a:t>auditiv</a:t>
            </a:r>
          </a:p>
          <a:p>
            <a:r>
              <a:rPr lang="de-DE" dirty="0"/>
              <a:t>kommunikativ</a:t>
            </a:r>
          </a:p>
          <a:p>
            <a:r>
              <a:rPr lang="de-DE" dirty="0"/>
              <a:t>motorisch</a:t>
            </a:r>
          </a:p>
          <a:p>
            <a:pPr marL="0" indent="0">
              <a:buNone/>
            </a:pPr>
            <a:r>
              <a:rPr lang="de-DE" sz="2400" dirty="0"/>
              <a:t>Der visuelle Typ muss natürlich alles sehen, der auditive kann besser hören, der kommunikative muss darüber gesprochen haben und der motorische muss das praktisch ausprobiert haben.</a:t>
            </a:r>
          </a:p>
          <a:p>
            <a:r>
              <a:rPr lang="de-DE" dirty="0"/>
              <a:t>In der Forschung sind die Lerntypen nicht bestätigt! </a:t>
            </a:r>
            <a:br>
              <a:rPr lang="de-DE" dirty="0"/>
            </a:br>
            <a:r>
              <a:rPr lang="de-DE" dirty="0"/>
              <a:t>Die meisten Menschen sind Mischtypen mit einem Schwerpunkt.</a:t>
            </a:r>
          </a:p>
          <a:p>
            <a:r>
              <a:rPr lang="de-DE" dirty="0"/>
              <a:t>Ziel: Lerntechniken kombinieren, um den Lernerfolg zu steigern!</a:t>
            </a:r>
          </a:p>
          <a:p>
            <a:pPr marL="0" indent="0">
              <a:buNone/>
            </a:pPr>
            <a:endParaRPr lang="de-CH" dirty="0"/>
          </a:p>
        </p:txBody>
      </p:sp>
      <p:sp>
        <p:nvSpPr>
          <p:cNvPr id="4" name="Foliennummernplatzhalter 3">
            <a:extLst>
              <a:ext uri="{FF2B5EF4-FFF2-40B4-BE49-F238E27FC236}">
                <a16:creationId xmlns:a16="http://schemas.microsoft.com/office/drawing/2014/main" id="{F6997316-B6A5-DD52-6F20-7307646D5C10}"/>
              </a:ext>
            </a:extLst>
          </p:cNvPr>
          <p:cNvSpPr>
            <a:spLocks noGrp="1"/>
          </p:cNvSpPr>
          <p:nvPr>
            <p:ph type="sldNum" sz="quarter" idx="12"/>
          </p:nvPr>
        </p:nvSpPr>
        <p:spPr/>
        <p:txBody>
          <a:bodyPr/>
          <a:lstStyle/>
          <a:p>
            <a:fld id="{F0E841FC-7AA3-274E-887F-3F06530528A4}" type="slidenum">
              <a:rPr lang="de-DE" smtClean="0"/>
              <a:pPr/>
              <a:t>16</a:t>
            </a:fld>
            <a:endParaRPr lang="de-DE"/>
          </a:p>
        </p:txBody>
      </p:sp>
    </p:spTree>
    <p:extLst>
      <p:ext uri="{BB962C8B-B14F-4D97-AF65-F5344CB8AC3E}">
        <p14:creationId xmlns:p14="http://schemas.microsoft.com/office/powerpoint/2010/main" val="862807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8A3052-2F03-3257-A5A4-0ADD2CA689CF}"/>
              </a:ext>
            </a:extLst>
          </p:cNvPr>
          <p:cNvSpPr>
            <a:spLocks noGrp="1"/>
          </p:cNvSpPr>
          <p:nvPr>
            <p:ph type="title"/>
          </p:nvPr>
        </p:nvSpPr>
        <p:spPr/>
        <p:txBody>
          <a:bodyPr/>
          <a:lstStyle/>
          <a:p>
            <a:r>
              <a:rPr lang="de-DE" dirty="0"/>
              <a:t>Mythos 2 von den Lerntypen</a:t>
            </a:r>
            <a:endParaRPr lang="de-CH" dirty="0"/>
          </a:p>
        </p:txBody>
      </p:sp>
      <p:sp>
        <p:nvSpPr>
          <p:cNvPr id="3" name="Inhaltsplatzhalter 2">
            <a:extLst>
              <a:ext uri="{FF2B5EF4-FFF2-40B4-BE49-F238E27FC236}">
                <a16:creationId xmlns:a16="http://schemas.microsoft.com/office/drawing/2014/main" id="{B046A5F5-411F-CB6F-A657-A82EA55F44D4}"/>
              </a:ext>
            </a:extLst>
          </p:cNvPr>
          <p:cNvSpPr>
            <a:spLocks noGrp="1"/>
          </p:cNvSpPr>
          <p:nvPr>
            <p:ph idx="1"/>
          </p:nvPr>
        </p:nvSpPr>
        <p:spPr/>
        <p:txBody>
          <a:bodyPr>
            <a:normAutofit lnSpcReduction="10000"/>
          </a:bodyPr>
          <a:lstStyle/>
          <a:p>
            <a:pPr marL="0" indent="0">
              <a:buNone/>
            </a:pPr>
            <a:r>
              <a:rPr lang="de-DE" sz="2400" dirty="0"/>
              <a:t>Wie viel behalten Sie abhängig davon, welchen Kanal sie benutzen?</a:t>
            </a:r>
          </a:p>
          <a:p>
            <a:r>
              <a:rPr lang="de-DE" dirty="0"/>
              <a:t>nur lesen - 10%</a:t>
            </a:r>
          </a:p>
          <a:p>
            <a:r>
              <a:rPr lang="de-DE" dirty="0"/>
              <a:t>nur hören - 20%</a:t>
            </a:r>
          </a:p>
          <a:p>
            <a:r>
              <a:rPr lang="de-DE" dirty="0"/>
              <a:t>nur sehen - 30%</a:t>
            </a:r>
          </a:p>
          <a:p>
            <a:r>
              <a:rPr lang="de-DE" dirty="0"/>
              <a:t>sehen &amp; hören - 50%</a:t>
            </a:r>
          </a:p>
          <a:p>
            <a:r>
              <a:rPr lang="de-DE" dirty="0"/>
              <a:t>sehen &amp; hören &amp; diskutieren - 70%</a:t>
            </a:r>
          </a:p>
          <a:p>
            <a:r>
              <a:rPr lang="de-DE" dirty="0"/>
              <a:t>sehen &amp; hören &amp; diskutieren &amp; selber tun - 90%</a:t>
            </a:r>
          </a:p>
          <a:p>
            <a:pPr marL="0" indent="0">
              <a:buNone/>
            </a:pPr>
            <a:r>
              <a:rPr lang="de-DE" dirty="0"/>
              <a:t>Besser: Je mehr Kanäle Sie kombinieren, desto grösser ist ihr Lernerfolg!</a:t>
            </a:r>
          </a:p>
          <a:p>
            <a:endParaRPr lang="de-CH" dirty="0"/>
          </a:p>
        </p:txBody>
      </p:sp>
      <p:sp>
        <p:nvSpPr>
          <p:cNvPr id="4" name="Foliennummernplatzhalter 3">
            <a:extLst>
              <a:ext uri="{FF2B5EF4-FFF2-40B4-BE49-F238E27FC236}">
                <a16:creationId xmlns:a16="http://schemas.microsoft.com/office/drawing/2014/main" id="{E03A23CF-241E-1FBE-B2D5-5798D0B57C7D}"/>
              </a:ext>
            </a:extLst>
          </p:cNvPr>
          <p:cNvSpPr>
            <a:spLocks noGrp="1"/>
          </p:cNvSpPr>
          <p:nvPr>
            <p:ph type="sldNum" sz="quarter" idx="12"/>
          </p:nvPr>
        </p:nvSpPr>
        <p:spPr/>
        <p:txBody>
          <a:bodyPr/>
          <a:lstStyle/>
          <a:p>
            <a:fld id="{F0E841FC-7AA3-274E-887F-3F06530528A4}" type="slidenum">
              <a:rPr lang="de-DE" smtClean="0"/>
              <a:pPr/>
              <a:t>17</a:t>
            </a:fld>
            <a:endParaRPr lang="de-DE"/>
          </a:p>
        </p:txBody>
      </p:sp>
    </p:spTree>
    <p:extLst>
      <p:ext uri="{BB962C8B-B14F-4D97-AF65-F5344CB8AC3E}">
        <p14:creationId xmlns:p14="http://schemas.microsoft.com/office/powerpoint/2010/main" val="20431737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EACB04-A49D-FB3A-BFC1-9265299F7D13}"/>
              </a:ext>
            </a:extLst>
          </p:cNvPr>
          <p:cNvSpPr>
            <a:spLocks noGrp="1"/>
          </p:cNvSpPr>
          <p:nvPr>
            <p:ph type="title"/>
          </p:nvPr>
        </p:nvSpPr>
        <p:spPr/>
        <p:txBody>
          <a:bodyPr/>
          <a:lstStyle/>
          <a:p>
            <a:r>
              <a:rPr lang="de-DE" dirty="0"/>
              <a:t>Tipps zum Lernen</a:t>
            </a:r>
            <a:endParaRPr lang="de-CH" dirty="0"/>
          </a:p>
        </p:txBody>
      </p:sp>
      <p:sp>
        <p:nvSpPr>
          <p:cNvPr id="3" name="Inhaltsplatzhalter 2">
            <a:extLst>
              <a:ext uri="{FF2B5EF4-FFF2-40B4-BE49-F238E27FC236}">
                <a16:creationId xmlns:a16="http://schemas.microsoft.com/office/drawing/2014/main" id="{61D882AB-99DF-FA6F-C8F7-A38D7CD2DE0D}"/>
              </a:ext>
            </a:extLst>
          </p:cNvPr>
          <p:cNvSpPr>
            <a:spLocks noGrp="1"/>
          </p:cNvSpPr>
          <p:nvPr>
            <p:ph idx="1"/>
          </p:nvPr>
        </p:nvSpPr>
        <p:spPr/>
        <p:txBody>
          <a:bodyPr>
            <a:normAutofit fontScale="92500" lnSpcReduction="10000"/>
          </a:bodyPr>
          <a:lstStyle/>
          <a:p>
            <a:r>
              <a:rPr lang="de-DE" dirty="0"/>
              <a:t>Den Lernstoff bedeutungsvoll manchen. Nicht einfach Fakten merken, sondern Parallelen oder Gleichnisse finden</a:t>
            </a:r>
          </a:p>
          <a:p>
            <a:r>
              <a:rPr lang="de-DE" dirty="0"/>
              <a:t>Den Stoff zusammenfassen und versuchen, so früh als möglich den gesamten Stoff zu verstehen</a:t>
            </a:r>
          </a:p>
          <a:p>
            <a:r>
              <a:rPr lang="de-DE" dirty="0"/>
              <a:t>Interferenz-Effekt: Ähnliches nicht hintereinander lernen. Die Ähnlichkeit behindert das Aufnahmevermögen ...daher ist Abwechslung wichtig</a:t>
            </a:r>
          </a:p>
          <a:p>
            <a:r>
              <a:rPr lang="de-DE" dirty="0"/>
              <a:t>Immer wieder Wiederholungen einfügen, nach einer Woche, einem Monat, einem Jahr</a:t>
            </a:r>
          </a:p>
          <a:p>
            <a:r>
              <a:rPr lang="de-DE" dirty="0"/>
              <a:t>Übungen </a:t>
            </a:r>
            <a:r>
              <a:rPr lang="de-DE" dirty="0" err="1"/>
              <a:t>regelmässig</a:t>
            </a:r>
            <a:r>
              <a:rPr lang="de-DE" dirty="0"/>
              <a:t> erledigen</a:t>
            </a:r>
          </a:p>
          <a:p>
            <a:r>
              <a:rPr lang="de-DE" dirty="0"/>
              <a:t>Für Abwechslung beim Lernen sorgen</a:t>
            </a:r>
          </a:p>
          <a:p>
            <a:r>
              <a:rPr lang="de-DE" dirty="0"/>
              <a:t>Nicht die ganze Zeit für nur ein Thema lernen</a:t>
            </a:r>
          </a:p>
          <a:p>
            <a:pPr marL="0" indent="0">
              <a:buNone/>
            </a:pPr>
            <a:endParaRPr lang="de-CH" dirty="0"/>
          </a:p>
        </p:txBody>
      </p:sp>
      <p:sp>
        <p:nvSpPr>
          <p:cNvPr id="4" name="Foliennummernplatzhalter 3">
            <a:extLst>
              <a:ext uri="{FF2B5EF4-FFF2-40B4-BE49-F238E27FC236}">
                <a16:creationId xmlns:a16="http://schemas.microsoft.com/office/drawing/2014/main" id="{31EED2D7-7672-54F8-ECB6-73F16BE89767}"/>
              </a:ext>
            </a:extLst>
          </p:cNvPr>
          <p:cNvSpPr>
            <a:spLocks noGrp="1"/>
          </p:cNvSpPr>
          <p:nvPr>
            <p:ph type="sldNum" sz="quarter" idx="12"/>
          </p:nvPr>
        </p:nvSpPr>
        <p:spPr/>
        <p:txBody>
          <a:bodyPr/>
          <a:lstStyle/>
          <a:p>
            <a:fld id="{F0E841FC-7AA3-274E-887F-3F06530528A4}" type="slidenum">
              <a:rPr lang="de-DE" smtClean="0"/>
              <a:pPr/>
              <a:t>18</a:t>
            </a:fld>
            <a:endParaRPr lang="de-DE"/>
          </a:p>
        </p:txBody>
      </p:sp>
    </p:spTree>
    <p:extLst>
      <p:ext uri="{BB962C8B-B14F-4D97-AF65-F5344CB8AC3E}">
        <p14:creationId xmlns:p14="http://schemas.microsoft.com/office/powerpoint/2010/main" val="2983073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9B12E0-932E-4286-1395-25A057DDF61D}"/>
              </a:ext>
            </a:extLst>
          </p:cNvPr>
          <p:cNvSpPr>
            <a:spLocks noGrp="1"/>
          </p:cNvSpPr>
          <p:nvPr>
            <p:ph type="title"/>
          </p:nvPr>
        </p:nvSpPr>
        <p:spPr/>
        <p:txBody>
          <a:bodyPr/>
          <a:lstStyle/>
          <a:p>
            <a:r>
              <a:rPr lang="de-DE" dirty="0"/>
              <a:t>Tipp zum Lernen: Anforderungen im Blick</a:t>
            </a:r>
            <a:endParaRPr lang="de-CH" dirty="0"/>
          </a:p>
        </p:txBody>
      </p:sp>
      <p:sp>
        <p:nvSpPr>
          <p:cNvPr id="3" name="Inhaltsplatzhalter 2">
            <a:extLst>
              <a:ext uri="{FF2B5EF4-FFF2-40B4-BE49-F238E27FC236}">
                <a16:creationId xmlns:a16="http://schemas.microsoft.com/office/drawing/2014/main" id="{BC9F5546-69A8-A687-5E5A-91DE68ED96C5}"/>
              </a:ext>
            </a:extLst>
          </p:cNvPr>
          <p:cNvSpPr>
            <a:spLocks noGrp="1"/>
          </p:cNvSpPr>
          <p:nvPr>
            <p:ph idx="1"/>
          </p:nvPr>
        </p:nvSpPr>
        <p:spPr/>
        <p:txBody>
          <a:bodyPr/>
          <a:lstStyle/>
          <a:p>
            <a:pPr marL="342900" indent="-342900">
              <a:buFont typeface="Arial" panose="020B0604020202020204" pitchFamily="34" charset="0"/>
              <a:buChar char="•"/>
            </a:pPr>
            <a:r>
              <a:rPr lang="de-CH" dirty="0"/>
              <a:t>Muss-Anforderungen</a:t>
            </a:r>
          </a:p>
          <a:p>
            <a:pPr marL="342900" indent="-342900">
              <a:buFont typeface="Arial" panose="020B0604020202020204" pitchFamily="34" charset="0"/>
              <a:buChar char="•"/>
            </a:pPr>
            <a:r>
              <a:rPr lang="de-CH" strike="sngStrike" dirty="0"/>
              <a:t>Kann-Anforderungen</a:t>
            </a:r>
          </a:p>
          <a:p>
            <a:pPr marL="342900" indent="-342900">
              <a:buFont typeface="Wingdings" panose="05000000000000000000" pitchFamily="2" charset="2"/>
              <a:buChar char="à"/>
            </a:pPr>
            <a:r>
              <a:rPr lang="de-CH" dirty="0">
                <a:sym typeface="Wingdings" panose="05000000000000000000" pitchFamily="2" charset="2"/>
              </a:rPr>
              <a:t>Konzentration auf die Muss-Anforderungen</a:t>
            </a:r>
          </a:p>
          <a:p>
            <a:pPr marL="0" indent="0">
              <a:buNone/>
            </a:pPr>
            <a:r>
              <a:rPr lang="de-DE" sz="2800" b="0" dirty="0">
                <a:sym typeface="Wingdings" panose="05000000000000000000" pitchFamily="2" charset="2"/>
              </a:rPr>
              <a:t>Konzentrieren Sie sich beim lernenden auf den Stoff, welcher im Unterricht vermittelt wurde. Verlieren Sie sich nicht bei Google Recherchen in Details, die nur am Rande mit den Anforderungen zu tun haben. Es sei denn sie verspüren enorme Lust diese Details zu wissen, in diesem Fall könnte es den </a:t>
            </a:r>
            <a:r>
              <a:rPr lang="de-DE" sz="2800" b="0" dirty="0" err="1">
                <a:sym typeface="Wingdings" panose="05000000000000000000" pitchFamily="2" charset="2"/>
              </a:rPr>
              <a:t>Spass</a:t>
            </a:r>
            <a:r>
              <a:rPr lang="de-DE" sz="2800" b="0" dirty="0">
                <a:sym typeface="Wingdings" panose="05000000000000000000" pitchFamily="2" charset="2"/>
              </a:rPr>
              <a:t> am Lernen ankurbeln.</a:t>
            </a:r>
            <a:endParaRPr lang="de-CH" sz="2800" b="0" dirty="0">
              <a:sym typeface="Wingdings" panose="05000000000000000000" pitchFamily="2" charset="2"/>
            </a:endParaRPr>
          </a:p>
          <a:p>
            <a:pPr marL="0" indent="0">
              <a:buNone/>
            </a:pPr>
            <a:endParaRPr lang="de-CH" dirty="0"/>
          </a:p>
        </p:txBody>
      </p:sp>
      <p:sp>
        <p:nvSpPr>
          <p:cNvPr id="4" name="Foliennummernplatzhalter 3">
            <a:extLst>
              <a:ext uri="{FF2B5EF4-FFF2-40B4-BE49-F238E27FC236}">
                <a16:creationId xmlns:a16="http://schemas.microsoft.com/office/drawing/2014/main" id="{450B01B8-79F2-0671-3565-CD3BA3319057}"/>
              </a:ext>
            </a:extLst>
          </p:cNvPr>
          <p:cNvSpPr>
            <a:spLocks noGrp="1"/>
          </p:cNvSpPr>
          <p:nvPr>
            <p:ph type="sldNum" sz="quarter" idx="12"/>
          </p:nvPr>
        </p:nvSpPr>
        <p:spPr/>
        <p:txBody>
          <a:bodyPr/>
          <a:lstStyle/>
          <a:p>
            <a:fld id="{F0E841FC-7AA3-274E-887F-3F06530528A4}" type="slidenum">
              <a:rPr lang="de-DE" smtClean="0"/>
              <a:pPr/>
              <a:t>19</a:t>
            </a:fld>
            <a:endParaRPr lang="de-DE"/>
          </a:p>
        </p:txBody>
      </p:sp>
    </p:spTree>
    <p:extLst>
      <p:ext uri="{BB962C8B-B14F-4D97-AF65-F5344CB8AC3E}">
        <p14:creationId xmlns:p14="http://schemas.microsoft.com/office/powerpoint/2010/main" val="39182579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fontScale="90000"/>
          </a:bodyPr>
          <a:lstStyle/>
          <a:p>
            <a:r>
              <a:rPr lang="de-CH" sz="3600" dirty="0"/>
              <a:t>MODUL 431</a:t>
            </a:r>
            <a:br>
              <a:rPr lang="de-CH" sz="3600" dirty="0"/>
            </a:br>
            <a:br>
              <a:rPr lang="de-CH" sz="3600" dirty="0"/>
            </a:br>
            <a:r>
              <a:rPr lang="de-CH" sz="3600" dirty="0"/>
              <a:t>Aufträge im IT-Umfeld selbstständig durchführen</a:t>
            </a:r>
            <a:br>
              <a:rPr lang="de-CH" sz="3600" dirty="0"/>
            </a:br>
            <a:br>
              <a:rPr lang="de-CH" sz="3600" dirty="0"/>
            </a:br>
            <a:r>
              <a:rPr lang="de-CH" sz="3600" dirty="0"/>
              <a:t>  </a:t>
            </a:r>
          </a:p>
        </p:txBody>
      </p:sp>
      <p:sp>
        <p:nvSpPr>
          <p:cNvPr id="6" name="Untertitel 5">
            <a:extLst>
              <a:ext uri="{FF2B5EF4-FFF2-40B4-BE49-F238E27FC236}">
                <a16:creationId xmlns:a16="http://schemas.microsoft.com/office/drawing/2014/main" id="{7D3B3CF1-0D42-184E-86E3-D831590CBC83}"/>
              </a:ext>
            </a:extLst>
          </p:cNvPr>
          <p:cNvSpPr>
            <a:spLocks noGrp="1"/>
          </p:cNvSpPr>
          <p:nvPr>
            <p:ph type="subTitle" idx="1"/>
          </p:nvPr>
        </p:nvSpPr>
        <p:spPr>
          <a:xfrm>
            <a:off x="2099556" y="3825044"/>
            <a:ext cx="8316924" cy="1655762"/>
          </a:xfrm>
        </p:spPr>
        <p:txBody>
          <a:bodyPr/>
          <a:lstStyle/>
          <a:p>
            <a:r>
              <a:rPr lang="de-DE" sz="4400" dirty="0"/>
              <a:t>Problemlöse- Kreativ- und Lerntechniken anwenden können</a:t>
            </a:r>
          </a:p>
        </p:txBody>
      </p:sp>
      <p:sp>
        <p:nvSpPr>
          <p:cNvPr id="3" name="Foliennummernplatzhalter 2">
            <a:extLst>
              <a:ext uri="{FF2B5EF4-FFF2-40B4-BE49-F238E27FC236}">
                <a16:creationId xmlns:a16="http://schemas.microsoft.com/office/drawing/2014/main" id="{A55AC6DA-2AEF-3D6A-56CC-B7E9F24A4E11}"/>
              </a:ext>
            </a:extLst>
          </p:cNvPr>
          <p:cNvSpPr>
            <a:spLocks noGrp="1"/>
          </p:cNvSpPr>
          <p:nvPr>
            <p:ph type="sldNum" sz="quarter" idx="12"/>
          </p:nvPr>
        </p:nvSpPr>
        <p:spPr/>
        <p:txBody>
          <a:bodyPr/>
          <a:lstStyle/>
          <a:p>
            <a:fld id="{F0E841FC-7AA3-274E-887F-3F06530528A4}" type="slidenum">
              <a:rPr lang="de-DE" smtClean="0"/>
              <a:pPr/>
              <a:t>2</a:t>
            </a:fld>
            <a:endParaRPr lang="de-DE"/>
          </a:p>
        </p:txBody>
      </p:sp>
    </p:spTree>
    <p:extLst>
      <p:ext uri="{BB962C8B-B14F-4D97-AF65-F5344CB8AC3E}">
        <p14:creationId xmlns:p14="http://schemas.microsoft.com/office/powerpoint/2010/main" val="20294167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9337D9-1ACF-F93C-B96E-6771C2B01CD4}"/>
              </a:ext>
            </a:extLst>
          </p:cNvPr>
          <p:cNvSpPr>
            <a:spLocks noGrp="1"/>
          </p:cNvSpPr>
          <p:nvPr>
            <p:ph type="title"/>
          </p:nvPr>
        </p:nvSpPr>
        <p:spPr/>
        <p:txBody>
          <a:bodyPr/>
          <a:lstStyle/>
          <a:p>
            <a:r>
              <a:rPr lang="de-DE" dirty="0"/>
              <a:t>Tipp zum Lernen: Die Pareto Regel</a:t>
            </a:r>
            <a:endParaRPr lang="de-CH" dirty="0"/>
          </a:p>
        </p:txBody>
      </p:sp>
      <p:sp>
        <p:nvSpPr>
          <p:cNvPr id="3" name="Inhaltsplatzhalter 2">
            <a:extLst>
              <a:ext uri="{FF2B5EF4-FFF2-40B4-BE49-F238E27FC236}">
                <a16:creationId xmlns:a16="http://schemas.microsoft.com/office/drawing/2014/main" id="{BAA61E02-E95E-C409-2230-61E4012CEE5C}"/>
              </a:ext>
            </a:extLst>
          </p:cNvPr>
          <p:cNvSpPr>
            <a:spLocks noGrp="1"/>
          </p:cNvSpPr>
          <p:nvPr>
            <p:ph idx="1"/>
          </p:nvPr>
        </p:nvSpPr>
        <p:spPr/>
        <p:txBody>
          <a:bodyPr>
            <a:normAutofit fontScale="70000" lnSpcReduction="20000"/>
          </a:bodyPr>
          <a:lstStyle/>
          <a:p>
            <a:pPr marL="0" indent="0">
              <a:buNone/>
            </a:pPr>
            <a:r>
              <a:rPr lang="de-CH" sz="3200" dirty="0"/>
              <a:t>Pareto-Regel ist eine Effizienz-Technik:</a:t>
            </a:r>
          </a:p>
          <a:p>
            <a:pPr marL="0" indent="0" algn="r">
              <a:buNone/>
            </a:pPr>
            <a:r>
              <a:rPr lang="de-DE" sz="2800" dirty="0"/>
              <a:t>„Mit 20% Aufwand bekomme ich 80% des möglichen Ertrags.“</a:t>
            </a:r>
          </a:p>
          <a:p>
            <a:endParaRPr lang="de-DE" sz="3600" dirty="0"/>
          </a:p>
          <a:p>
            <a:endParaRPr lang="de-DE" sz="3600" dirty="0"/>
          </a:p>
          <a:p>
            <a:endParaRPr lang="de-DE" sz="3600" dirty="0"/>
          </a:p>
          <a:p>
            <a:endParaRPr lang="de-DE" sz="3600" dirty="0"/>
          </a:p>
          <a:p>
            <a:endParaRPr lang="de-DE" sz="3600" dirty="0"/>
          </a:p>
          <a:p>
            <a:endParaRPr lang="de-DE" sz="3600" dirty="0"/>
          </a:p>
          <a:p>
            <a:endParaRPr lang="de-DE" sz="3600" dirty="0"/>
          </a:p>
          <a:p>
            <a:pPr indent="0">
              <a:buNone/>
            </a:pPr>
            <a:r>
              <a:rPr lang="de-DE" sz="2800" dirty="0"/>
              <a:t>Wichtig: Für die letzten 20% Ertrag muss man 80% Aufwand bringen!</a:t>
            </a:r>
          </a:p>
          <a:p>
            <a:pPr indent="0">
              <a:buNone/>
            </a:pPr>
            <a:r>
              <a:rPr lang="de-DE" sz="2800" dirty="0"/>
              <a:t>Die Pareto-Regel eignet sich für Aufgaben, die nicht zu 100% perfekt sein müssen.</a:t>
            </a:r>
            <a:endParaRPr lang="de-CH" sz="2800" dirty="0"/>
          </a:p>
          <a:p>
            <a:endParaRPr lang="de-CH" dirty="0"/>
          </a:p>
        </p:txBody>
      </p:sp>
      <p:sp>
        <p:nvSpPr>
          <p:cNvPr id="4" name="Foliennummernplatzhalter 3">
            <a:extLst>
              <a:ext uri="{FF2B5EF4-FFF2-40B4-BE49-F238E27FC236}">
                <a16:creationId xmlns:a16="http://schemas.microsoft.com/office/drawing/2014/main" id="{34BFC3CE-208F-389E-CC50-2EB0EA643F50}"/>
              </a:ext>
            </a:extLst>
          </p:cNvPr>
          <p:cNvSpPr>
            <a:spLocks noGrp="1"/>
          </p:cNvSpPr>
          <p:nvPr>
            <p:ph type="sldNum" sz="quarter" idx="12"/>
          </p:nvPr>
        </p:nvSpPr>
        <p:spPr/>
        <p:txBody>
          <a:bodyPr/>
          <a:lstStyle/>
          <a:p>
            <a:fld id="{F0E841FC-7AA3-274E-887F-3F06530528A4}" type="slidenum">
              <a:rPr lang="de-DE" smtClean="0"/>
              <a:pPr/>
              <a:t>20</a:t>
            </a:fld>
            <a:endParaRPr lang="de-DE"/>
          </a:p>
        </p:txBody>
      </p:sp>
      <p:pic>
        <p:nvPicPr>
          <p:cNvPr id="6" name="image5.png">
            <a:extLst>
              <a:ext uri="{FF2B5EF4-FFF2-40B4-BE49-F238E27FC236}">
                <a16:creationId xmlns:a16="http://schemas.microsoft.com/office/drawing/2014/main" id="{376F7751-820C-C949-799F-7D477EC81D91}"/>
              </a:ext>
            </a:extLst>
          </p:cNvPr>
          <p:cNvPicPr/>
          <p:nvPr/>
        </p:nvPicPr>
        <p:blipFill>
          <a:blip r:embed="rId3" cstate="print"/>
          <a:stretch>
            <a:fillRect/>
          </a:stretch>
        </p:blipFill>
        <p:spPr>
          <a:xfrm>
            <a:off x="3372485" y="2508558"/>
            <a:ext cx="2399030" cy="2477770"/>
          </a:xfrm>
          <a:prstGeom prst="rect">
            <a:avLst/>
          </a:prstGeom>
        </p:spPr>
      </p:pic>
    </p:spTree>
    <p:extLst>
      <p:ext uri="{BB962C8B-B14F-4D97-AF65-F5344CB8AC3E}">
        <p14:creationId xmlns:p14="http://schemas.microsoft.com/office/powerpoint/2010/main" val="29905089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4AAC26-0CAD-E68E-3D1B-E99FB3AC681A}"/>
              </a:ext>
            </a:extLst>
          </p:cNvPr>
          <p:cNvSpPr>
            <a:spLocks noGrp="1"/>
          </p:cNvSpPr>
          <p:nvPr>
            <p:ph type="title"/>
          </p:nvPr>
        </p:nvSpPr>
        <p:spPr/>
        <p:txBody>
          <a:bodyPr/>
          <a:lstStyle/>
          <a:p>
            <a:r>
              <a:rPr lang="de-DE" dirty="0"/>
              <a:t>Tipp zum Lernen: SQ3R Technik</a:t>
            </a:r>
            <a:endParaRPr lang="de-CH" dirty="0"/>
          </a:p>
        </p:txBody>
      </p:sp>
      <p:sp>
        <p:nvSpPr>
          <p:cNvPr id="3" name="Inhaltsplatzhalter 2">
            <a:extLst>
              <a:ext uri="{FF2B5EF4-FFF2-40B4-BE49-F238E27FC236}">
                <a16:creationId xmlns:a16="http://schemas.microsoft.com/office/drawing/2014/main" id="{79F5F9EA-F232-230A-E8CD-FF04E79AD264}"/>
              </a:ext>
            </a:extLst>
          </p:cNvPr>
          <p:cNvSpPr>
            <a:spLocks noGrp="1"/>
          </p:cNvSpPr>
          <p:nvPr>
            <p:ph idx="1"/>
          </p:nvPr>
        </p:nvSpPr>
        <p:spPr/>
        <p:txBody>
          <a:bodyPr>
            <a:normAutofit fontScale="85000" lnSpcReduction="20000"/>
          </a:bodyPr>
          <a:lstStyle/>
          <a:p>
            <a:pPr marL="0" indent="0">
              <a:buNone/>
            </a:pPr>
            <a:r>
              <a:rPr lang="de-DE" sz="2800" b="1" dirty="0"/>
              <a:t>S - </a:t>
            </a:r>
            <a:r>
              <a:rPr lang="de-DE" sz="2800" b="1" dirty="0" err="1"/>
              <a:t>Servey</a:t>
            </a:r>
            <a:r>
              <a:rPr lang="de-DE" sz="2800" b="1" dirty="0"/>
              <a:t> (Übersicht)</a:t>
            </a:r>
          </a:p>
          <a:p>
            <a:pPr marL="0" indent="0">
              <a:buNone/>
            </a:pPr>
            <a:r>
              <a:rPr lang="de-DE" sz="2800" b="1" dirty="0"/>
              <a:t>Q - Question (Fragen)</a:t>
            </a:r>
          </a:p>
          <a:p>
            <a:pPr marL="0" indent="0">
              <a:buNone/>
            </a:pPr>
            <a:r>
              <a:rPr lang="de-DE" sz="2800" b="1" dirty="0"/>
              <a:t>R - Read (lesen)</a:t>
            </a:r>
          </a:p>
          <a:p>
            <a:pPr marL="0" indent="0">
              <a:buNone/>
            </a:pPr>
            <a:r>
              <a:rPr lang="de-DE" sz="2800" b="1" dirty="0"/>
              <a:t>R - </a:t>
            </a:r>
            <a:r>
              <a:rPr lang="de-DE" sz="2800" b="1" dirty="0" err="1"/>
              <a:t>Recite</a:t>
            </a:r>
            <a:r>
              <a:rPr lang="de-DE" sz="2800" b="1" dirty="0"/>
              <a:t> (zusammenfassen)</a:t>
            </a:r>
          </a:p>
          <a:p>
            <a:pPr marL="0" indent="0">
              <a:buNone/>
            </a:pPr>
            <a:r>
              <a:rPr lang="de-DE" sz="2800" b="1" dirty="0"/>
              <a:t>R - Review (Rückblick) / Repeat (wiederholen)</a:t>
            </a:r>
          </a:p>
          <a:p>
            <a:pPr marL="342900" indent="-342900">
              <a:buFont typeface="Arial" panose="020B0604020202020204" pitchFamily="34" charset="0"/>
              <a:buChar char="•"/>
            </a:pPr>
            <a:r>
              <a:rPr lang="de-CH" sz="2800" b="0" dirty="0"/>
              <a:t>Mit dieser Technik kannst du </a:t>
            </a:r>
            <a:r>
              <a:rPr lang="de-CH" dirty="0"/>
              <a:t>d</a:t>
            </a:r>
            <a:r>
              <a:rPr lang="de-CH" sz="2800" b="0" dirty="0"/>
              <a:t>ir auch </a:t>
            </a:r>
            <a:r>
              <a:rPr lang="de-CH" sz="2800" b="1" dirty="0"/>
              <a:t>schwierige wissenschaftliche Texte gut erschliessen</a:t>
            </a:r>
            <a:r>
              <a:rPr lang="de-CH" sz="2800" b="0" dirty="0"/>
              <a:t>. </a:t>
            </a:r>
          </a:p>
          <a:p>
            <a:pPr marL="342900" indent="-342900">
              <a:buFont typeface="Arial" panose="020B0604020202020204" pitchFamily="34" charset="0"/>
              <a:buChar char="•"/>
            </a:pPr>
            <a:r>
              <a:rPr lang="de-CH" sz="2800" b="0" dirty="0"/>
              <a:t>Zuerst wirfst du einen Blick auf das Inhaltsverzeichnis und Überschriften. Danach überlegst du, worum es im Text gehen könnte, und schreibst Fragen auf, die sich dir stellen. </a:t>
            </a:r>
          </a:p>
          <a:p>
            <a:pPr marL="342900" indent="-342900">
              <a:buFont typeface="Arial" panose="020B0604020202020204" pitchFamily="34" charset="0"/>
              <a:buChar char="•"/>
            </a:pPr>
            <a:r>
              <a:rPr lang="de-CH" sz="2800" b="0" dirty="0"/>
              <a:t>Nun folgt die Lesephase: Dabei markierst du wichtige Textstellen. Danach nimmst du eine Zusammenfassung der einzelnen Textabschnitte vor. Zum Schluss gelingt es dir, den kompletten Text inhaltlich zu erklären.</a:t>
            </a:r>
            <a:endParaRPr lang="de-DE" sz="2800" dirty="0"/>
          </a:p>
          <a:p>
            <a:endParaRPr lang="de-CH" dirty="0"/>
          </a:p>
        </p:txBody>
      </p:sp>
      <p:sp>
        <p:nvSpPr>
          <p:cNvPr id="4" name="Foliennummernplatzhalter 3">
            <a:extLst>
              <a:ext uri="{FF2B5EF4-FFF2-40B4-BE49-F238E27FC236}">
                <a16:creationId xmlns:a16="http://schemas.microsoft.com/office/drawing/2014/main" id="{75F6454D-468A-3765-F8B0-80C7FD1163BD}"/>
              </a:ext>
            </a:extLst>
          </p:cNvPr>
          <p:cNvSpPr>
            <a:spLocks noGrp="1"/>
          </p:cNvSpPr>
          <p:nvPr>
            <p:ph type="sldNum" sz="quarter" idx="12"/>
          </p:nvPr>
        </p:nvSpPr>
        <p:spPr/>
        <p:txBody>
          <a:bodyPr/>
          <a:lstStyle/>
          <a:p>
            <a:fld id="{F0E841FC-7AA3-274E-887F-3F06530528A4}" type="slidenum">
              <a:rPr lang="de-DE" smtClean="0"/>
              <a:pPr/>
              <a:t>21</a:t>
            </a:fld>
            <a:endParaRPr lang="de-DE"/>
          </a:p>
        </p:txBody>
      </p:sp>
    </p:spTree>
    <p:extLst>
      <p:ext uri="{BB962C8B-B14F-4D97-AF65-F5344CB8AC3E}">
        <p14:creationId xmlns:p14="http://schemas.microsoft.com/office/powerpoint/2010/main" val="29947003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6B9E03-631F-3423-04D1-587B1DD47557}"/>
              </a:ext>
            </a:extLst>
          </p:cNvPr>
          <p:cNvSpPr>
            <a:spLocks noGrp="1"/>
          </p:cNvSpPr>
          <p:nvPr>
            <p:ph type="title"/>
          </p:nvPr>
        </p:nvSpPr>
        <p:spPr/>
        <p:txBody>
          <a:bodyPr/>
          <a:lstStyle/>
          <a:p>
            <a:r>
              <a:rPr lang="de-DE" dirty="0"/>
              <a:t>Tipp zum Lernen: Störfaktoren</a:t>
            </a:r>
            <a:endParaRPr lang="de-CH" dirty="0"/>
          </a:p>
        </p:txBody>
      </p:sp>
      <p:sp>
        <p:nvSpPr>
          <p:cNvPr id="4" name="Foliennummernplatzhalter 3">
            <a:extLst>
              <a:ext uri="{FF2B5EF4-FFF2-40B4-BE49-F238E27FC236}">
                <a16:creationId xmlns:a16="http://schemas.microsoft.com/office/drawing/2014/main" id="{DD59A58C-4869-5CDC-B0B2-9BBDEDA43AD6}"/>
              </a:ext>
            </a:extLst>
          </p:cNvPr>
          <p:cNvSpPr>
            <a:spLocks noGrp="1"/>
          </p:cNvSpPr>
          <p:nvPr>
            <p:ph type="sldNum" sz="quarter" idx="12"/>
          </p:nvPr>
        </p:nvSpPr>
        <p:spPr/>
        <p:txBody>
          <a:bodyPr/>
          <a:lstStyle/>
          <a:p>
            <a:fld id="{F0E841FC-7AA3-274E-887F-3F06530528A4}" type="slidenum">
              <a:rPr lang="de-DE" smtClean="0"/>
              <a:pPr/>
              <a:t>22</a:t>
            </a:fld>
            <a:endParaRPr lang="de-DE"/>
          </a:p>
        </p:txBody>
      </p:sp>
      <p:sp>
        <p:nvSpPr>
          <p:cNvPr id="7" name="Inhaltsplatzhalter 2">
            <a:extLst>
              <a:ext uri="{FF2B5EF4-FFF2-40B4-BE49-F238E27FC236}">
                <a16:creationId xmlns:a16="http://schemas.microsoft.com/office/drawing/2014/main" id="{1D1035B6-C55D-FDB7-E410-197E688209EE}"/>
              </a:ext>
            </a:extLst>
          </p:cNvPr>
          <p:cNvSpPr>
            <a:spLocks noGrp="1"/>
          </p:cNvSpPr>
          <p:nvPr>
            <p:ph idx="1"/>
          </p:nvPr>
        </p:nvSpPr>
        <p:spPr>
          <a:xfrm>
            <a:off x="1187624" y="1844824"/>
            <a:ext cx="9264860" cy="4511526"/>
          </a:xfrm>
        </p:spPr>
        <p:txBody>
          <a:bodyPr>
            <a:normAutofit/>
          </a:bodyPr>
          <a:lstStyle/>
          <a:p>
            <a:pPr marL="457200" indent="-457200">
              <a:buFont typeface="+mj-lt"/>
              <a:buAutoNum type="arabicPeriod"/>
            </a:pPr>
            <a:r>
              <a:rPr lang="de-CH" dirty="0"/>
              <a:t>Äussere Störfaktoren</a:t>
            </a:r>
          </a:p>
          <a:p>
            <a:pPr marL="568325" lvl="1" indent="-342900">
              <a:buFont typeface="Arial" panose="020B0604020202020204" pitchFamily="34" charset="0"/>
              <a:buChar char="•"/>
            </a:pPr>
            <a:r>
              <a:rPr lang="de-CH" dirty="0"/>
              <a:t>E-Mails, </a:t>
            </a:r>
            <a:r>
              <a:rPr lang="de-CH" dirty="0" err="1"/>
              <a:t>Social</a:t>
            </a:r>
            <a:r>
              <a:rPr lang="de-CH" dirty="0"/>
              <a:t> Media, usw.</a:t>
            </a:r>
          </a:p>
          <a:p>
            <a:pPr marL="568325" lvl="1" indent="-342900">
              <a:buFont typeface="Arial" panose="020B0604020202020204" pitchFamily="34" charset="0"/>
              <a:buChar char="•"/>
            </a:pPr>
            <a:r>
              <a:rPr lang="de-CH" dirty="0"/>
              <a:t>Sägezahn-Effekt </a:t>
            </a:r>
            <a:r>
              <a:rPr lang="de-CH" sz="1400" dirty="0"/>
              <a:t>(Konzentration muss immer wieder aufgebaut werden)</a:t>
            </a:r>
          </a:p>
          <a:p>
            <a:pPr marL="908050" lvl="2" indent="-457200">
              <a:buFont typeface="+mj-lt"/>
              <a:buAutoNum type="arabicPeriod"/>
            </a:pPr>
            <a:r>
              <a:rPr lang="de-CH" dirty="0"/>
              <a:t>Tipp#1: Ohrstöpsel parat haben</a:t>
            </a:r>
          </a:p>
          <a:p>
            <a:pPr marL="908050" lvl="2" indent="-457200">
              <a:buFont typeface="+mj-lt"/>
              <a:buAutoNum type="arabicPeriod"/>
            </a:pPr>
            <a:r>
              <a:rPr lang="de-CH" dirty="0"/>
              <a:t>Tipp#2: Liste Deiner Störfaktoren machen</a:t>
            </a:r>
          </a:p>
          <a:p>
            <a:pPr marL="457200" indent="-457200">
              <a:buFont typeface="+mj-lt"/>
              <a:buAutoNum type="arabicPeriod"/>
            </a:pPr>
            <a:r>
              <a:rPr lang="de-CH" dirty="0"/>
              <a:t>Innere Störfaktoren</a:t>
            </a:r>
          </a:p>
          <a:p>
            <a:pPr marL="568325" lvl="1" indent="-342900">
              <a:buFont typeface="Arial" panose="020B0604020202020204" pitchFamily="34" charset="0"/>
              <a:buChar char="•"/>
            </a:pPr>
            <a:r>
              <a:rPr lang="de-CH" dirty="0"/>
              <a:t>wenig Schlaf</a:t>
            </a:r>
          </a:p>
          <a:p>
            <a:pPr marL="568325" lvl="1" indent="-342900">
              <a:buFont typeface="Arial" panose="020B0604020202020204" pitchFamily="34" charset="0"/>
              <a:buChar char="•"/>
            </a:pPr>
            <a:r>
              <a:rPr lang="de-CH" dirty="0"/>
              <a:t>körperliche Beschwerden </a:t>
            </a:r>
            <a:r>
              <a:rPr lang="de-CH" sz="1400" dirty="0"/>
              <a:t>(Etwas tut weh)</a:t>
            </a:r>
          </a:p>
          <a:p>
            <a:pPr marL="568325" lvl="1" indent="-342900">
              <a:buFont typeface="Arial" panose="020B0604020202020204" pitchFamily="34" charset="0"/>
              <a:buChar char="•"/>
            </a:pPr>
            <a:r>
              <a:rPr lang="de-CH" dirty="0"/>
              <a:t>«Innerer Kritiker» </a:t>
            </a:r>
            <a:r>
              <a:rPr lang="de-CH" sz="1400" dirty="0"/>
              <a:t>(Das schaffst du nicht usw.)</a:t>
            </a:r>
          </a:p>
          <a:p>
            <a:pPr marL="568325" lvl="1" indent="-342900">
              <a:buFont typeface="Arial" panose="020B0604020202020204" pitchFamily="34" charset="0"/>
              <a:buChar char="•"/>
            </a:pPr>
            <a:r>
              <a:rPr lang="de-CH" dirty="0"/>
              <a:t>sonstige persönliche Schwierigkeiten</a:t>
            </a:r>
          </a:p>
          <a:p>
            <a:pPr marL="0" indent="0">
              <a:buNone/>
            </a:pPr>
            <a:r>
              <a:rPr lang="de-CH" sz="2400" b="1" dirty="0"/>
              <a:t>Tipp: Die ablenkenden Gedanken bewusst auf später verschieben</a:t>
            </a:r>
          </a:p>
        </p:txBody>
      </p:sp>
    </p:spTree>
    <p:extLst>
      <p:ext uri="{BB962C8B-B14F-4D97-AF65-F5344CB8AC3E}">
        <p14:creationId xmlns:p14="http://schemas.microsoft.com/office/powerpoint/2010/main" val="2070812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A67CBE-CDD6-A2BB-7986-1F1F44DC8E85}"/>
              </a:ext>
            </a:extLst>
          </p:cNvPr>
          <p:cNvSpPr>
            <a:spLocks noGrp="1"/>
          </p:cNvSpPr>
          <p:nvPr>
            <p:ph type="title"/>
          </p:nvPr>
        </p:nvSpPr>
        <p:spPr/>
        <p:txBody>
          <a:bodyPr/>
          <a:lstStyle/>
          <a:p>
            <a:r>
              <a:rPr lang="de-DE" dirty="0"/>
              <a:t>Tipp zum Lernen: Priming-Effekt</a:t>
            </a:r>
            <a:endParaRPr lang="de-CH" dirty="0"/>
          </a:p>
        </p:txBody>
      </p:sp>
      <p:sp>
        <p:nvSpPr>
          <p:cNvPr id="4" name="Foliennummernplatzhalter 3">
            <a:extLst>
              <a:ext uri="{FF2B5EF4-FFF2-40B4-BE49-F238E27FC236}">
                <a16:creationId xmlns:a16="http://schemas.microsoft.com/office/drawing/2014/main" id="{B688F764-B5EB-F70F-62FF-F307290B44CB}"/>
              </a:ext>
            </a:extLst>
          </p:cNvPr>
          <p:cNvSpPr>
            <a:spLocks noGrp="1"/>
          </p:cNvSpPr>
          <p:nvPr>
            <p:ph type="sldNum" sz="quarter" idx="12"/>
          </p:nvPr>
        </p:nvSpPr>
        <p:spPr/>
        <p:txBody>
          <a:bodyPr/>
          <a:lstStyle/>
          <a:p>
            <a:fld id="{F0E841FC-7AA3-274E-887F-3F06530528A4}" type="slidenum">
              <a:rPr lang="de-DE" smtClean="0"/>
              <a:pPr/>
              <a:t>23</a:t>
            </a:fld>
            <a:endParaRPr lang="de-DE"/>
          </a:p>
        </p:txBody>
      </p:sp>
      <p:sp>
        <p:nvSpPr>
          <p:cNvPr id="5" name="Inhaltsplatzhalter 2">
            <a:extLst>
              <a:ext uri="{FF2B5EF4-FFF2-40B4-BE49-F238E27FC236}">
                <a16:creationId xmlns:a16="http://schemas.microsoft.com/office/drawing/2014/main" id="{7347CB83-7BA9-AD57-F5F1-E747F88EEAA6}"/>
              </a:ext>
            </a:extLst>
          </p:cNvPr>
          <p:cNvSpPr>
            <a:spLocks noGrp="1"/>
          </p:cNvSpPr>
          <p:nvPr>
            <p:ph idx="1"/>
          </p:nvPr>
        </p:nvSpPr>
        <p:spPr>
          <a:xfrm>
            <a:off x="1187624" y="1844823"/>
            <a:ext cx="9552892" cy="4648051"/>
          </a:xfrm>
        </p:spPr>
        <p:txBody>
          <a:bodyPr/>
          <a:lstStyle/>
          <a:p>
            <a:pPr marL="457200" indent="-457200">
              <a:buFont typeface="+mj-lt"/>
              <a:buAutoNum type="arabicPeriod"/>
            </a:pPr>
            <a:r>
              <a:rPr lang="de-DE" b="1" dirty="0"/>
              <a:t>Was </a:t>
            </a:r>
            <a:r>
              <a:rPr lang="de-DE" b="1" dirty="0" err="1"/>
              <a:t>weiss</a:t>
            </a:r>
            <a:r>
              <a:rPr lang="de-DE" b="1" dirty="0"/>
              <a:t> ich bereits?</a:t>
            </a:r>
          </a:p>
          <a:p>
            <a:pPr marL="457200" indent="-457200">
              <a:buFont typeface="+mj-lt"/>
              <a:buAutoNum type="arabicPeriod"/>
            </a:pPr>
            <a:r>
              <a:rPr lang="de-DE" b="1" dirty="0"/>
              <a:t>Was </a:t>
            </a:r>
            <a:r>
              <a:rPr lang="de-DE" b="1" dirty="0" err="1"/>
              <a:t>weiss</a:t>
            </a:r>
            <a:r>
              <a:rPr lang="de-DE" b="1" dirty="0"/>
              <a:t> ich nicht?</a:t>
            </a:r>
          </a:p>
          <a:p>
            <a:pPr marL="0" indent="0">
              <a:buNone/>
            </a:pPr>
            <a:r>
              <a:rPr lang="de-DE" sz="2400" b="0" dirty="0"/>
              <a:t>Tipp: Vor jeder Lerneinheit bestehendes Wissen aktivieren.</a:t>
            </a:r>
          </a:p>
          <a:p>
            <a:pPr marL="0" indent="0"/>
            <a:endParaRPr lang="de-DE" sz="2400" b="0" dirty="0"/>
          </a:p>
          <a:p>
            <a:pPr marL="0" indent="0">
              <a:buNone/>
            </a:pPr>
            <a:r>
              <a:rPr lang="de-DE" sz="2400" b="0" dirty="0"/>
              <a:t>Es ist immer sehr entscheidend, an das anzuknüpfen was man bereits gelernt hat. Das Lernen ist eigentlich ein Verknüpfungsprozess. Sie knüpfen die neuen Informationen an die alten Informationen an. Dieser Vorgang wird leichter wenn man eben zuerst das bestehende Wissen aktiviert.</a:t>
            </a:r>
          </a:p>
          <a:p>
            <a:pPr marL="0" indent="0">
              <a:buNone/>
            </a:pPr>
            <a:r>
              <a:rPr lang="de-DE" sz="2400" b="0" dirty="0"/>
              <a:t>Siehe auch SQ3R Methode. Beim Q stellst du ja auch die Fragen an den Text, du fragst dich, was will ich von diesem Text.</a:t>
            </a:r>
            <a:endParaRPr lang="de-CH" sz="2400" b="0" dirty="0"/>
          </a:p>
        </p:txBody>
      </p:sp>
    </p:spTree>
    <p:extLst>
      <p:ext uri="{BB962C8B-B14F-4D97-AF65-F5344CB8AC3E}">
        <p14:creationId xmlns:p14="http://schemas.microsoft.com/office/powerpoint/2010/main" val="16710306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573D5B-5EE4-B6CD-855B-FCBFA6E6EB0F}"/>
              </a:ext>
            </a:extLst>
          </p:cNvPr>
          <p:cNvSpPr>
            <a:spLocks noGrp="1"/>
          </p:cNvSpPr>
          <p:nvPr>
            <p:ph type="title"/>
          </p:nvPr>
        </p:nvSpPr>
        <p:spPr/>
        <p:txBody>
          <a:bodyPr/>
          <a:lstStyle/>
          <a:p>
            <a:r>
              <a:rPr lang="de-DE" dirty="0"/>
              <a:t>Tipp zum Lernen: Emotionen</a:t>
            </a:r>
            <a:endParaRPr lang="de-CH" dirty="0"/>
          </a:p>
        </p:txBody>
      </p:sp>
      <p:sp>
        <p:nvSpPr>
          <p:cNvPr id="4" name="Foliennummernplatzhalter 3">
            <a:extLst>
              <a:ext uri="{FF2B5EF4-FFF2-40B4-BE49-F238E27FC236}">
                <a16:creationId xmlns:a16="http://schemas.microsoft.com/office/drawing/2014/main" id="{70FDFD9E-8674-72A6-747F-99C7536BE113}"/>
              </a:ext>
            </a:extLst>
          </p:cNvPr>
          <p:cNvSpPr>
            <a:spLocks noGrp="1"/>
          </p:cNvSpPr>
          <p:nvPr>
            <p:ph type="sldNum" sz="quarter" idx="12"/>
          </p:nvPr>
        </p:nvSpPr>
        <p:spPr/>
        <p:txBody>
          <a:bodyPr/>
          <a:lstStyle/>
          <a:p>
            <a:fld id="{F0E841FC-7AA3-274E-887F-3F06530528A4}" type="slidenum">
              <a:rPr lang="de-DE" smtClean="0"/>
              <a:pPr/>
              <a:t>24</a:t>
            </a:fld>
            <a:endParaRPr lang="de-DE"/>
          </a:p>
        </p:txBody>
      </p:sp>
      <p:sp>
        <p:nvSpPr>
          <p:cNvPr id="7" name="Inhaltsplatzhalter 2">
            <a:extLst>
              <a:ext uri="{FF2B5EF4-FFF2-40B4-BE49-F238E27FC236}">
                <a16:creationId xmlns:a16="http://schemas.microsoft.com/office/drawing/2014/main" id="{4C3C1B02-1752-7AB2-27E0-0B1886975445}"/>
              </a:ext>
            </a:extLst>
          </p:cNvPr>
          <p:cNvSpPr>
            <a:spLocks noGrp="1"/>
          </p:cNvSpPr>
          <p:nvPr>
            <p:ph idx="1"/>
          </p:nvPr>
        </p:nvSpPr>
        <p:spPr>
          <a:xfrm>
            <a:off x="1187624" y="1844823"/>
            <a:ext cx="9768916" cy="4648051"/>
          </a:xfrm>
        </p:spPr>
        <p:txBody>
          <a:bodyPr/>
          <a:lstStyle/>
          <a:p>
            <a:pPr marL="0" indent="0">
              <a:buNone/>
            </a:pPr>
            <a:r>
              <a:rPr lang="de-DE" sz="2400" b="0" dirty="0"/>
              <a:t>Mit positiven Emotionen können wir uns Informationen besser merken.</a:t>
            </a:r>
          </a:p>
          <a:p>
            <a:pPr marL="0" indent="0">
              <a:buNone/>
            </a:pPr>
            <a:r>
              <a:rPr lang="de-DE" sz="2400" b="0" dirty="0"/>
              <a:t>Tipp: Vor dem Lernen sich in begeben, z.B.:</a:t>
            </a:r>
          </a:p>
          <a:p>
            <a:pPr marL="285750" indent="-285750"/>
            <a:r>
              <a:rPr lang="de-DE" sz="2400" b="1" dirty="0"/>
              <a:t>Lieblingsmusik </a:t>
            </a:r>
            <a:r>
              <a:rPr lang="de-DE" sz="2400" b="1" dirty="0" err="1"/>
              <a:t>hören</a:t>
            </a:r>
            <a:r>
              <a:rPr lang="de-DE" sz="2400" dirty="0" err="1"/>
              <a:t>eine</a:t>
            </a:r>
            <a:r>
              <a:rPr lang="de-DE" sz="2400" dirty="0"/>
              <a:t> positive Stimmung </a:t>
            </a:r>
            <a:endParaRPr lang="de-DE" sz="2400" b="1" dirty="0"/>
          </a:p>
          <a:p>
            <a:pPr marL="285750" indent="-285750">
              <a:buFont typeface="Arial" panose="020B0604020202020204" pitchFamily="34" charset="0"/>
              <a:buChar char="•"/>
            </a:pPr>
            <a:r>
              <a:rPr lang="de-DE" sz="2400" b="1" dirty="0"/>
              <a:t>Sport machen</a:t>
            </a:r>
          </a:p>
          <a:p>
            <a:pPr marL="285750" indent="-285750">
              <a:buFont typeface="Arial" panose="020B0604020202020204" pitchFamily="34" charset="0"/>
              <a:buChar char="•"/>
            </a:pPr>
            <a:r>
              <a:rPr lang="de-DE" sz="2400" b="1" dirty="0"/>
              <a:t>ein Instrument spielen</a:t>
            </a:r>
          </a:p>
          <a:p>
            <a:pPr marL="285750" indent="-285750">
              <a:buFont typeface="Arial" panose="020B0604020202020204" pitchFamily="34" charset="0"/>
              <a:buChar char="•"/>
            </a:pPr>
            <a:r>
              <a:rPr lang="de-DE" sz="2400" b="1" dirty="0"/>
              <a:t>usw.</a:t>
            </a:r>
          </a:p>
          <a:p>
            <a:pPr marL="0" indent="0">
              <a:buNone/>
            </a:pPr>
            <a:r>
              <a:rPr lang="de-DE" sz="2000" b="0" dirty="0"/>
              <a:t>Begibt dich zuerst in einen energiereichen Zustand. Mit diesem energiereichen Zustand der guten Laune kannst du viel besser lernen als wenn du mit negativen Emotionen dasitzt und versuchst etwas in dich hineinzustopfen.</a:t>
            </a:r>
          </a:p>
          <a:p>
            <a:pPr marL="0" indent="0">
              <a:buNone/>
            </a:pPr>
            <a:r>
              <a:rPr lang="de-DE" sz="2000" b="0" dirty="0"/>
              <a:t>Natürlich sollte das nicht überhandnehmen, du solltest dich nicht 6 Stunden in gute Laune versetzen, um danach etwas zu lernen</a:t>
            </a:r>
            <a:r>
              <a:rPr lang="de-DE" sz="2000" dirty="0"/>
              <a:t>.</a:t>
            </a:r>
          </a:p>
        </p:txBody>
      </p:sp>
    </p:spTree>
    <p:extLst>
      <p:ext uri="{BB962C8B-B14F-4D97-AF65-F5344CB8AC3E}">
        <p14:creationId xmlns:p14="http://schemas.microsoft.com/office/powerpoint/2010/main" val="23383441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BA6C7B-1DE8-5A3F-38E4-819DF9C8FA7E}"/>
              </a:ext>
            </a:extLst>
          </p:cNvPr>
          <p:cNvSpPr>
            <a:spLocks noGrp="1"/>
          </p:cNvSpPr>
          <p:nvPr>
            <p:ph type="title"/>
          </p:nvPr>
        </p:nvSpPr>
        <p:spPr/>
        <p:txBody>
          <a:bodyPr/>
          <a:lstStyle/>
          <a:p>
            <a:r>
              <a:rPr lang="de-DE" dirty="0"/>
              <a:t>Tipp zum Lernen: Karteikarten schreiben</a:t>
            </a:r>
            <a:endParaRPr lang="de-CH" dirty="0"/>
          </a:p>
        </p:txBody>
      </p:sp>
      <p:sp>
        <p:nvSpPr>
          <p:cNvPr id="3" name="Inhaltsplatzhalter 2">
            <a:extLst>
              <a:ext uri="{FF2B5EF4-FFF2-40B4-BE49-F238E27FC236}">
                <a16:creationId xmlns:a16="http://schemas.microsoft.com/office/drawing/2014/main" id="{765F0588-07B1-6B64-4BA3-ACEC61062A7A}"/>
              </a:ext>
            </a:extLst>
          </p:cNvPr>
          <p:cNvSpPr>
            <a:spLocks noGrp="1"/>
          </p:cNvSpPr>
          <p:nvPr>
            <p:ph idx="1"/>
          </p:nvPr>
        </p:nvSpPr>
        <p:spPr/>
        <p:txBody>
          <a:bodyPr/>
          <a:lstStyle/>
          <a:p>
            <a:r>
              <a:rPr lang="de-DE" dirty="0"/>
              <a:t>Eine altbewährte Technik des Lernens ist das Schreiben von Karteikarten. Sie eignen sich besonders für das Erlernen von Begriffsdefinitionen, indem du den </a:t>
            </a:r>
            <a:r>
              <a:rPr lang="de-DE" b="1" dirty="0"/>
              <a:t>Begriff auf die Vorderseite und die zugehörige Definition auf die Rückseite</a:t>
            </a:r>
            <a:r>
              <a:rPr lang="de-DE" dirty="0"/>
              <a:t> schreibst. </a:t>
            </a:r>
          </a:p>
          <a:p>
            <a:r>
              <a:rPr lang="de-DE" dirty="0"/>
              <a:t>In einem Karteikasten kannst du dann die Karten ganz nach vorn sortieren, die du noch nicht beherrscht, während die bereits erlernten Karten nach hinten rutschen.</a:t>
            </a:r>
          </a:p>
          <a:p>
            <a:endParaRPr lang="de-CH" dirty="0"/>
          </a:p>
        </p:txBody>
      </p:sp>
      <p:sp>
        <p:nvSpPr>
          <p:cNvPr id="4" name="Foliennummernplatzhalter 3">
            <a:extLst>
              <a:ext uri="{FF2B5EF4-FFF2-40B4-BE49-F238E27FC236}">
                <a16:creationId xmlns:a16="http://schemas.microsoft.com/office/drawing/2014/main" id="{DD208C10-5657-FF6E-0EC0-C8C60E1C4D49}"/>
              </a:ext>
            </a:extLst>
          </p:cNvPr>
          <p:cNvSpPr>
            <a:spLocks noGrp="1"/>
          </p:cNvSpPr>
          <p:nvPr>
            <p:ph type="sldNum" sz="quarter" idx="12"/>
          </p:nvPr>
        </p:nvSpPr>
        <p:spPr/>
        <p:txBody>
          <a:bodyPr/>
          <a:lstStyle/>
          <a:p>
            <a:fld id="{F0E841FC-7AA3-274E-887F-3F06530528A4}" type="slidenum">
              <a:rPr lang="de-DE" smtClean="0"/>
              <a:pPr/>
              <a:t>25</a:t>
            </a:fld>
            <a:endParaRPr lang="de-DE"/>
          </a:p>
        </p:txBody>
      </p:sp>
    </p:spTree>
    <p:extLst>
      <p:ext uri="{BB962C8B-B14F-4D97-AF65-F5344CB8AC3E}">
        <p14:creationId xmlns:p14="http://schemas.microsoft.com/office/powerpoint/2010/main" val="2863633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374E8D-95B2-FD4F-FFD1-2D627D53D444}"/>
              </a:ext>
            </a:extLst>
          </p:cNvPr>
          <p:cNvSpPr>
            <a:spLocks noGrp="1"/>
          </p:cNvSpPr>
          <p:nvPr>
            <p:ph type="title"/>
          </p:nvPr>
        </p:nvSpPr>
        <p:spPr/>
        <p:txBody>
          <a:bodyPr/>
          <a:lstStyle/>
          <a:p>
            <a:r>
              <a:rPr lang="de-DE" dirty="0"/>
              <a:t>Tipp zum Lernen: Mindmaps zeichnen</a:t>
            </a:r>
            <a:endParaRPr lang="de-CH" dirty="0"/>
          </a:p>
        </p:txBody>
      </p:sp>
      <p:sp>
        <p:nvSpPr>
          <p:cNvPr id="3" name="Inhaltsplatzhalter 2">
            <a:extLst>
              <a:ext uri="{FF2B5EF4-FFF2-40B4-BE49-F238E27FC236}">
                <a16:creationId xmlns:a16="http://schemas.microsoft.com/office/drawing/2014/main" id="{5A96581B-1030-03C5-70BF-F6C6E1805590}"/>
              </a:ext>
            </a:extLst>
          </p:cNvPr>
          <p:cNvSpPr>
            <a:spLocks noGrp="1"/>
          </p:cNvSpPr>
          <p:nvPr>
            <p:ph idx="1"/>
          </p:nvPr>
        </p:nvSpPr>
        <p:spPr/>
        <p:txBody>
          <a:bodyPr/>
          <a:lstStyle/>
          <a:p>
            <a:pPr marL="342900" indent="-342900">
              <a:buFont typeface="Arial" panose="020B0604020202020204" pitchFamily="34" charset="0"/>
              <a:buChar char="•"/>
            </a:pPr>
            <a:r>
              <a:rPr lang="de-CH" sz="2800" b="0" dirty="0"/>
              <a:t>Gerade bei komplizierten Inhalten bringt die Mindmap Licht ins Dunkle. In der Mitte </a:t>
            </a:r>
            <a:r>
              <a:rPr lang="de-CH" sz="2800" b="1" dirty="0"/>
              <a:t>zentriert befindet sich das Thema </a:t>
            </a:r>
            <a:r>
              <a:rPr lang="de-CH" sz="2800" b="0" dirty="0"/>
              <a:t>oder Schlagwort, von dem dann einzelne Unterpunkte als Äste abgehen. </a:t>
            </a:r>
          </a:p>
          <a:p>
            <a:pPr marL="342900" indent="-342900">
              <a:buFont typeface="Arial" panose="020B0604020202020204" pitchFamily="34" charset="0"/>
              <a:buChar char="•"/>
            </a:pPr>
            <a:r>
              <a:rPr lang="de-CH" sz="2800" b="0" dirty="0"/>
              <a:t>Diese haben jeweils noch eigene Zweige. So kannst du </a:t>
            </a:r>
            <a:r>
              <a:rPr lang="de-CH" dirty="0"/>
              <a:t>d</a:t>
            </a:r>
            <a:r>
              <a:rPr lang="de-CH" sz="2800" b="0" dirty="0"/>
              <a:t>ir einen Überblick über komplexe Themen verschaffen und deine Gedanken optimal ordnen.</a:t>
            </a:r>
            <a:endParaRPr lang="de-DE" sz="2800" dirty="0"/>
          </a:p>
        </p:txBody>
      </p:sp>
      <p:sp>
        <p:nvSpPr>
          <p:cNvPr id="4" name="Foliennummernplatzhalter 3">
            <a:extLst>
              <a:ext uri="{FF2B5EF4-FFF2-40B4-BE49-F238E27FC236}">
                <a16:creationId xmlns:a16="http://schemas.microsoft.com/office/drawing/2014/main" id="{59E0D342-4235-1F7A-BE0D-35686B8C1DB3}"/>
              </a:ext>
            </a:extLst>
          </p:cNvPr>
          <p:cNvSpPr>
            <a:spLocks noGrp="1"/>
          </p:cNvSpPr>
          <p:nvPr>
            <p:ph type="sldNum" sz="quarter" idx="12"/>
          </p:nvPr>
        </p:nvSpPr>
        <p:spPr/>
        <p:txBody>
          <a:bodyPr/>
          <a:lstStyle/>
          <a:p>
            <a:fld id="{F0E841FC-7AA3-274E-887F-3F06530528A4}" type="slidenum">
              <a:rPr lang="de-DE" smtClean="0"/>
              <a:pPr/>
              <a:t>26</a:t>
            </a:fld>
            <a:endParaRPr lang="de-DE"/>
          </a:p>
        </p:txBody>
      </p:sp>
    </p:spTree>
    <p:extLst>
      <p:ext uri="{BB962C8B-B14F-4D97-AF65-F5344CB8AC3E}">
        <p14:creationId xmlns:p14="http://schemas.microsoft.com/office/powerpoint/2010/main" val="18667946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6BEA2B-CB79-064C-7116-1718FB1C76BC}"/>
              </a:ext>
            </a:extLst>
          </p:cNvPr>
          <p:cNvSpPr>
            <a:spLocks noGrp="1"/>
          </p:cNvSpPr>
          <p:nvPr>
            <p:ph type="title"/>
          </p:nvPr>
        </p:nvSpPr>
        <p:spPr/>
        <p:txBody>
          <a:bodyPr/>
          <a:lstStyle/>
          <a:p>
            <a:r>
              <a:rPr lang="de-CH" dirty="0"/>
              <a:t>Verständnisfragen: Techniken </a:t>
            </a:r>
          </a:p>
        </p:txBody>
      </p:sp>
      <p:sp>
        <p:nvSpPr>
          <p:cNvPr id="3" name="Inhaltsplatzhalter 2">
            <a:extLst>
              <a:ext uri="{FF2B5EF4-FFF2-40B4-BE49-F238E27FC236}">
                <a16:creationId xmlns:a16="http://schemas.microsoft.com/office/drawing/2014/main" id="{42776883-C946-A903-6905-E83300087CE5}"/>
              </a:ext>
            </a:extLst>
          </p:cNvPr>
          <p:cNvSpPr>
            <a:spLocks noGrp="1"/>
          </p:cNvSpPr>
          <p:nvPr>
            <p:ph idx="1"/>
          </p:nvPr>
        </p:nvSpPr>
        <p:spPr/>
        <p:txBody>
          <a:bodyPr>
            <a:normAutofit fontScale="92500" lnSpcReduction="20000"/>
          </a:bodyPr>
          <a:lstStyle/>
          <a:p>
            <a:r>
              <a:rPr lang="de-DE" dirty="0"/>
              <a:t>Wieso sollten für bestimmte Aufgaben «Techniken» angewendet werden?</a:t>
            </a:r>
          </a:p>
          <a:p>
            <a:r>
              <a:rPr lang="de-DE" dirty="0">
                <a:solidFill>
                  <a:srgbClr val="C00000"/>
                </a:solidFill>
              </a:rPr>
              <a:t>Der Einsatz von Techniken bringt einem schneller zum Ziel.</a:t>
            </a:r>
          </a:p>
          <a:p>
            <a:endParaRPr lang="de-DE" dirty="0"/>
          </a:p>
          <a:p>
            <a:r>
              <a:rPr lang="de-DE" dirty="0"/>
              <a:t>Wieso kann gerade in einer Gruppe der Einsatz einer Problemlöse- oder Kreativtechnik ein besseres Resultat bringen?</a:t>
            </a:r>
          </a:p>
          <a:p>
            <a:r>
              <a:rPr lang="de-DE" dirty="0">
                <a:solidFill>
                  <a:srgbClr val="C00000"/>
                </a:solidFill>
              </a:rPr>
              <a:t>Die Technik gibt dem Prozess eine Struktur. Das bringt neue Lösungsansätze als wenn einfach nur rasch diskutiert wird.</a:t>
            </a:r>
          </a:p>
          <a:p>
            <a:endParaRPr lang="de-DE" dirty="0"/>
          </a:p>
          <a:p>
            <a:r>
              <a:rPr lang="de-DE" dirty="0"/>
              <a:t>Macht es einen Unterschied, ob Sie eine Technik alleine oder in einer Gruppe anwenden?</a:t>
            </a:r>
          </a:p>
          <a:p>
            <a:r>
              <a:rPr lang="de-DE" dirty="0">
                <a:solidFill>
                  <a:srgbClr val="C00000"/>
                </a:solidFill>
              </a:rPr>
              <a:t>Die Technik muss zur </a:t>
            </a:r>
            <a:r>
              <a:rPr lang="de-DE" dirty="0" err="1">
                <a:solidFill>
                  <a:srgbClr val="C00000"/>
                </a:solidFill>
              </a:rPr>
              <a:t>Gruppengrösse</a:t>
            </a:r>
            <a:r>
              <a:rPr lang="de-DE" dirty="0">
                <a:solidFill>
                  <a:srgbClr val="C00000"/>
                </a:solidFill>
              </a:rPr>
              <a:t> passen.</a:t>
            </a:r>
          </a:p>
          <a:p>
            <a:endParaRPr lang="de-DE" dirty="0"/>
          </a:p>
          <a:p>
            <a:endParaRPr lang="de-CH" dirty="0"/>
          </a:p>
        </p:txBody>
      </p:sp>
      <p:sp>
        <p:nvSpPr>
          <p:cNvPr id="4" name="Foliennummernplatzhalter 3">
            <a:extLst>
              <a:ext uri="{FF2B5EF4-FFF2-40B4-BE49-F238E27FC236}">
                <a16:creationId xmlns:a16="http://schemas.microsoft.com/office/drawing/2014/main" id="{7232DBFB-C0C9-75D9-49E3-B5730D659B2C}"/>
              </a:ext>
            </a:extLst>
          </p:cNvPr>
          <p:cNvSpPr>
            <a:spLocks noGrp="1"/>
          </p:cNvSpPr>
          <p:nvPr>
            <p:ph type="sldNum" sz="quarter" idx="12"/>
          </p:nvPr>
        </p:nvSpPr>
        <p:spPr/>
        <p:txBody>
          <a:bodyPr/>
          <a:lstStyle/>
          <a:p>
            <a:fld id="{F0E841FC-7AA3-274E-887F-3F06530528A4}" type="slidenum">
              <a:rPr lang="de-DE" smtClean="0"/>
              <a:pPr/>
              <a:t>27</a:t>
            </a:fld>
            <a:endParaRPr lang="de-DE"/>
          </a:p>
        </p:txBody>
      </p:sp>
      <p:pic>
        <p:nvPicPr>
          <p:cNvPr id="5" name="Grafik 4">
            <a:extLst>
              <a:ext uri="{FF2B5EF4-FFF2-40B4-BE49-F238E27FC236}">
                <a16:creationId xmlns:a16="http://schemas.microsoft.com/office/drawing/2014/main" id="{CE086FD6-E0F3-4CA1-64C5-6A66D8A7727C}"/>
              </a:ext>
            </a:extLst>
          </p:cNvPr>
          <p:cNvPicPr>
            <a:picLocks noChangeAspect="1"/>
          </p:cNvPicPr>
          <p:nvPr/>
        </p:nvPicPr>
        <p:blipFill>
          <a:blip r:embed="rId3"/>
          <a:stretch>
            <a:fillRect/>
          </a:stretch>
        </p:blipFill>
        <p:spPr>
          <a:xfrm>
            <a:off x="838200" y="2112150"/>
            <a:ext cx="11095682" cy="877900"/>
          </a:xfrm>
          <a:prstGeom prst="rect">
            <a:avLst/>
          </a:prstGeom>
        </p:spPr>
      </p:pic>
      <p:pic>
        <p:nvPicPr>
          <p:cNvPr id="6" name="Grafik 5">
            <a:extLst>
              <a:ext uri="{FF2B5EF4-FFF2-40B4-BE49-F238E27FC236}">
                <a16:creationId xmlns:a16="http://schemas.microsoft.com/office/drawing/2014/main" id="{E4746C82-EB17-B6E0-DBBD-71A09A278016}"/>
              </a:ext>
            </a:extLst>
          </p:cNvPr>
          <p:cNvPicPr>
            <a:picLocks noChangeAspect="1"/>
          </p:cNvPicPr>
          <p:nvPr/>
        </p:nvPicPr>
        <p:blipFill>
          <a:blip r:embed="rId3"/>
          <a:stretch>
            <a:fillRect/>
          </a:stretch>
        </p:blipFill>
        <p:spPr>
          <a:xfrm>
            <a:off x="838200" y="3705606"/>
            <a:ext cx="11095682" cy="877900"/>
          </a:xfrm>
          <a:prstGeom prst="rect">
            <a:avLst/>
          </a:prstGeom>
        </p:spPr>
      </p:pic>
      <p:pic>
        <p:nvPicPr>
          <p:cNvPr id="7" name="Grafik 6">
            <a:extLst>
              <a:ext uri="{FF2B5EF4-FFF2-40B4-BE49-F238E27FC236}">
                <a16:creationId xmlns:a16="http://schemas.microsoft.com/office/drawing/2014/main" id="{3B3E4CEC-E974-2C44-7BA7-33202A6BD9DD}"/>
              </a:ext>
            </a:extLst>
          </p:cNvPr>
          <p:cNvPicPr>
            <a:picLocks noChangeAspect="1"/>
          </p:cNvPicPr>
          <p:nvPr/>
        </p:nvPicPr>
        <p:blipFill>
          <a:blip r:embed="rId3"/>
          <a:stretch>
            <a:fillRect/>
          </a:stretch>
        </p:blipFill>
        <p:spPr>
          <a:xfrm>
            <a:off x="838545" y="5388757"/>
            <a:ext cx="11095682" cy="877900"/>
          </a:xfrm>
          <a:prstGeom prst="rect">
            <a:avLst/>
          </a:prstGeom>
        </p:spPr>
      </p:pic>
    </p:spTree>
    <p:extLst>
      <p:ext uri="{BB962C8B-B14F-4D97-AF65-F5344CB8AC3E}">
        <p14:creationId xmlns:p14="http://schemas.microsoft.com/office/powerpoint/2010/main" val="1369821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F78451-3221-189E-3601-467768121417}"/>
              </a:ext>
            </a:extLst>
          </p:cNvPr>
          <p:cNvSpPr>
            <a:spLocks noGrp="1"/>
          </p:cNvSpPr>
          <p:nvPr>
            <p:ph type="title"/>
          </p:nvPr>
        </p:nvSpPr>
        <p:spPr/>
        <p:txBody>
          <a:bodyPr/>
          <a:lstStyle/>
          <a:p>
            <a:r>
              <a:rPr lang="de-CH" dirty="0"/>
              <a:t>Zusammenfassung</a:t>
            </a:r>
          </a:p>
        </p:txBody>
      </p:sp>
      <p:sp>
        <p:nvSpPr>
          <p:cNvPr id="3" name="Inhaltsplatzhalter 2">
            <a:extLst>
              <a:ext uri="{FF2B5EF4-FFF2-40B4-BE49-F238E27FC236}">
                <a16:creationId xmlns:a16="http://schemas.microsoft.com/office/drawing/2014/main" id="{36839B7E-2424-DADB-8C3C-4F60DAEF54C2}"/>
              </a:ext>
            </a:extLst>
          </p:cNvPr>
          <p:cNvSpPr>
            <a:spLocks noGrp="1"/>
          </p:cNvSpPr>
          <p:nvPr>
            <p:ph idx="1"/>
          </p:nvPr>
        </p:nvSpPr>
        <p:spPr/>
        <p:txBody>
          <a:bodyPr/>
          <a:lstStyle/>
          <a:p>
            <a:r>
              <a:rPr lang="de-DE" dirty="0"/>
              <a:t>Arbeitstechniken helfen Aufträge effizient und effektiv zu bearbeiten.</a:t>
            </a:r>
          </a:p>
          <a:p>
            <a:r>
              <a:rPr lang="de-DE" dirty="0"/>
              <a:t>Checklisten sind die einfachste Form der Arbeitstechnik.</a:t>
            </a:r>
          </a:p>
          <a:p>
            <a:r>
              <a:rPr lang="de-DE" dirty="0"/>
              <a:t>Problemlösetechniken helfen, bekannte oder unbekannte Probleme zu lösen.</a:t>
            </a:r>
          </a:p>
          <a:p>
            <a:r>
              <a:rPr lang="de-DE" dirty="0"/>
              <a:t>Kreativitätstechniken helfen, gute Lösungen für neue Probleme zu finden.</a:t>
            </a:r>
          </a:p>
          <a:p>
            <a:r>
              <a:rPr lang="de-DE" dirty="0"/>
              <a:t>Die Lerntechnik erleichtert einem sich in ein neues Gebiet einzuarbeiten.</a:t>
            </a:r>
          </a:p>
        </p:txBody>
      </p:sp>
      <p:sp>
        <p:nvSpPr>
          <p:cNvPr id="4" name="Foliennummernplatzhalter 3">
            <a:extLst>
              <a:ext uri="{FF2B5EF4-FFF2-40B4-BE49-F238E27FC236}">
                <a16:creationId xmlns:a16="http://schemas.microsoft.com/office/drawing/2014/main" id="{33B3B155-3F52-77B0-35C0-D9C86E83BDB0}"/>
              </a:ext>
            </a:extLst>
          </p:cNvPr>
          <p:cNvSpPr>
            <a:spLocks noGrp="1"/>
          </p:cNvSpPr>
          <p:nvPr>
            <p:ph type="sldNum" sz="quarter" idx="12"/>
          </p:nvPr>
        </p:nvSpPr>
        <p:spPr/>
        <p:txBody>
          <a:bodyPr/>
          <a:lstStyle/>
          <a:p>
            <a:fld id="{F0E841FC-7AA3-274E-887F-3F06530528A4}" type="slidenum">
              <a:rPr lang="de-DE" smtClean="0"/>
              <a:pPr/>
              <a:t>28</a:t>
            </a:fld>
            <a:endParaRPr lang="de-DE"/>
          </a:p>
        </p:txBody>
      </p:sp>
    </p:spTree>
    <p:extLst>
      <p:ext uri="{BB962C8B-B14F-4D97-AF65-F5344CB8AC3E}">
        <p14:creationId xmlns:p14="http://schemas.microsoft.com/office/powerpoint/2010/main" val="4047694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6B2AFB-4BB7-88D6-2C6F-C794A3817CAA}"/>
              </a:ext>
            </a:extLst>
          </p:cNvPr>
          <p:cNvSpPr>
            <a:spLocks noGrp="1"/>
          </p:cNvSpPr>
          <p:nvPr>
            <p:ph type="title"/>
          </p:nvPr>
        </p:nvSpPr>
        <p:spPr/>
        <p:txBody>
          <a:bodyPr/>
          <a:lstStyle/>
          <a:p>
            <a:r>
              <a:rPr lang="de-CH" dirty="0"/>
              <a:t>Fachbegriffe</a:t>
            </a:r>
          </a:p>
        </p:txBody>
      </p:sp>
      <p:sp>
        <p:nvSpPr>
          <p:cNvPr id="3" name="Inhaltsplatzhalter 2">
            <a:extLst>
              <a:ext uri="{FF2B5EF4-FFF2-40B4-BE49-F238E27FC236}">
                <a16:creationId xmlns:a16="http://schemas.microsoft.com/office/drawing/2014/main" id="{8F9BE94C-BA4F-7540-31EB-3C44A56459AB}"/>
              </a:ext>
            </a:extLst>
          </p:cNvPr>
          <p:cNvSpPr>
            <a:spLocks noGrp="1"/>
          </p:cNvSpPr>
          <p:nvPr>
            <p:ph idx="1"/>
          </p:nvPr>
        </p:nvSpPr>
        <p:spPr/>
        <p:txBody>
          <a:bodyPr/>
          <a:lstStyle/>
          <a:p>
            <a:r>
              <a:rPr lang="de-CH" dirty="0"/>
              <a:t>Arbeitstechnik</a:t>
            </a:r>
          </a:p>
          <a:p>
            <a:r>
              <a:rPr lang="de-CH" dirty="0"/>
              <a:t>Effizient</a:t>
            </a:r>
          </a:p>
          <a:p>
            <a:r>
              <a:rPr lang="de-CH" dirty="0"/>
              <a:t>Effektiv</a:t>
            </a:r>
          </a:p>
          <a:p>
            <a:r>
              <a:rPr lang="de-CH" dirty="0"/>
              <a:t>Problemlösetechnik</a:t>
            </a:r>
          </a:p>
          <a:p>
            <a:r>
              <a:rPr lang="de-CH" dirty="0"/>
              <a:t>Kreativitätstechnik</a:t>
            </a:r>
          </a:p>
          <a:p>
            <a:r>
              <a:rPr lang="de-CH" dirty="0"/>
              <a:t>Lerntechnik</a:t>
            </a:r>
          </a:p>
        </p:txBody>
      </p:sp>
      <p:sp>
        <p:nvSpPr>
          <p:cNvPr id="4" name="Foliennummernplatzhalter 3">
            <a:extLst>
              <a:ext uri="{FF2B5EF4-FFF2-40B4-BE49-F238E27FC236}">
                <a16:creationId xmlns:a16="http://schemas.microsoft.com/office/drawing/2014/main" id="{73086CD0-365F-DDD4-438E-B05450F3EB76}"/>
              </a:ext>
            </a:extLst>
          </p:cNvPr>
          <p:cNvSpPr>
            <a:spLocks noGrp="1"/>
          </p:cNvSpPr>
          <p:nvPr>
            <p:ph type="sldNum" sz="quarter" idx="12"/>
          </p:nvPr>
        </p:nvSpPr>
        <p:spPr/>
        <p:txBody>
          <a:bodyPr/>
          <a:lstStyle/>
          <a:p>
            <a:fld id="{F0E841FC-7AA3-274E-887F-3F06530528A4}" type="slidenum">
              <a:rPr lang="de-DE" smtClean="0"/>
              <a:pPr/>
              <a:t>29</a:t>
            </a:fld>
            <a:endParaRPr lang="de-DE"/>
          </a:p>
        </p:txBody>
      </p:sp>
    </p:spTree>
    <p:extLst>
      <p:ext uri="{BB962C8B-B14F-4D97-AF65-F5344CB8AC3E}">
        <p14:creationId xmlns:p14="http://schemas.microsoft.com/office/powerpoint/2010/main" val="4615678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31518A-1A3A-AF11-44DB-6360E85853B6}"/>
              </a:ext>
            </a:extLst>
          </p:cNvPr>
          <p:cNvSpPr>
            <a:spLocks noGrp="1"/>
          </p:cNvSpPr>
          <p:nvPr>
            <p:ph type="title"/>
          </p:nvPr>
        </p:nvSpPr>
        <p:spPr/>
        <p:txBody>
          <a:bodyPr/>
          <a:lstStyle/>
          <a:p>
            <a:r>
              <a:rPr lang="de-CH" dirty="0"/>
              <a:t>Inhalt</a:t>
            </a:r>
          </a:p>
        </p:txBody>
      </p:sp>
      <p:sp>
        <p:nvSpPr>
          <p:cNvPr id="3" name="Inhaltsplatzhalter 2">
            <a:extLst>
              <a:ext uri="{FF2B5EF4-FFF2-40B4-BE49-F238E27FC236}">
                <a16:creationId xmlns:a16="http://schemas.microsoft.com/office/drawing/2014/main" id="{BB945B1F-904B-B4A8-A84E-997BAA2344A8}"/>
              </a:ext>
            </a:extLst>
          </p:cNvPr>
          <p:cNvSpPr>
            <a:spLocks noGrp="1"/>
          </p:cNvSpPr>
          <p:nvPr>
            <p:ph idx="1"/>
          </p:nvPr>
        </p:nvSpPr>
        <p:spPr>
          <a:xfrm>
            <a:off x="838200" y="1825625"/>
            <a:ext cx="5401816" cy="4351338"/>
          </a:xfrm>
        </p:spPr>
        <p:txBody>
          <a:bodyPr/>
          <a:lstStyle/>
          <a:p>
            <a:r>
              <a:rPr lang="de-DE" dirty="0"/>
              <a:t>Wieso Techniken oder Methoden?</a:t>
            </a:r>
          </a:p>
          <a:p>
            <a:r>
              <a:rPr lang="de-DE" dirty="0"/>
              <a:t>Arbeitstechniken</a:t>
            </a:r>
          </a:p>
          <a:p>
            <a:pPr lvl="1"/>
            <a:r>
              <a:rPr lang="de-DE" dirty="0"/>
              <a:t>Problemlösetechniken</a:t>
            </a:r>
          </a:p>
          <a:p>
            <a:pPr lvl="1"/>
            <a:r>
              <a:rPr lang="de-DE" dirty="0"/>
              <a:t>Kreativitätstechniken</a:t>
            </a:r>
          </a:p>
          <a:p>
            <a:r>
              <a:rPr lang="de-DE" dirty="0"/>
              <a:t>Lerntechniken</a:t>
            </a:r>
          </a:p>
        </p:txBody>
      </p:sp>
      <p:sp>
        <p:nvSpPr>
          <p:cNvPr id="4" name="Foliennummernplatzhalter 3">
            <a:extLst>
              <a:ext uri="{FF2B5EF4-FFF2-40B4-BE49-F238E27FC236}">
                <a16:creationId xmlns:a16="http://schemas.microsoft.com/office/drawing/2014/main" id="{1D9CDAFE-0BF2-4184-7E54-4CF3DC61A392}"/>
              </a:ext>
            </a:extLst>
          </p:cNvPr>
          <p:cNvSpPr>
            <a:spLocks noGrp="1"/>
          </p:cNvSpPr>
          <p:nvPr>
            <p:ph type="sldNum" sz="quarter" idx="12"/>
          </p:nvPr>
        </p:nvSpPr>
        <p:spPr/>
        <p:txBody>
          <a:bodyPr/>
          <a:lstStyle/>
          <a:p>
            <a:fld id="{F0E841FC-7AA3-274E-887F-3F06530528A4}" type="slidenum">
              <a:rPr lang="de-DE" smtClean="0"/>
              <a:pPr/>
              <a:t>3</a:t>
            </a:fld>
            <a:endParaRPr lang="de-DE"/>
          </a:p>
        </p:txBody>
      </p:sp>
    </p:spTree>
    <p:extLst>
      <p:ext uri="{BB962C8B-B14F-4D97-AF65-F5344CB8AC3E}">
        <p14:creationId xmlns:p14="http://schemas.microsoft.com/office/powerpoint/2010/main" val="36649921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F7E092-0042-AE2E-0870-3288074E97C2}"/>
              </a:ext>
            </a:extLst>
          </p:cNvPr>
          <p:cNvSpPr>
            <a:spLocks noGrp="1"/>
          </p:cNvSpPr>
          <p:nvPr>
            <p:ph type="title"/>
          </p:nvPr>
        </p:nvSpPr>
        <p:spPr/>
        <p:txBody>
          <a:bodyPr/>
          <a:lstStyle/>
          <a:p>
            <a:r>
              <a:rPr lang="de-DE" dirty="0"/>
              <a:t>Link Sammlung zum Thema</a:t>
            </a:r>
            <a:endParaRPr lang="de-CH" dirty="0"/>
          </a:p>
        </p:txBody>
      </p:sp>
      <p:sp>
        <p:nvSpPr>
          <p:cNvPr id="3" name="Inhaltsplatzhalter 2">
            <a:extLst>
              <a:ext uri="{FF2B5EF4-FFF2-40B4-BE49-F238E27FC236}">
                <a16:creationId xmlns:a16="http://schemas.microsoft.com/office/drawing/2014/main" id="{FEE99F03-F687-A6F4-3054-2966BFF25876}"/>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de-DE" sz="2800" i="1" dirty="0"/>
              <a:t>Lerntechniken zum effektiven Lernen – Lerntipps, </a:t>
            </a:r>
            <a:r>
              <a:rPr lang="de-DE" sz="2800" i="1" dirty="0">
                <a:hlinkClick r:id="rId2"/>
              </a:rPr>
              <a:t>https://www.youtube.com/watch?v=rcUiaDqIMxc</a:t>
            </a:r>
            <a:r>
              <a:rPr lang="de-DE" sz="2800" i="1" dirty="0"/>
              <a:t> (3 Min.)</a:t>
            </a:r>
          </a:p>
          <a:p>
            <a:pPr marL="342900" indent="-342900">
              <a:buFont typeface="Arial" panose="020B0604020202020204" pitchFamily="34" charset="0"/>
              <a:buChar char="•"/>
            </a:pPr>
            <a:r>
              <a:rPr lang="de-DE" sz="2800" i="1" dirty="0"/>
              <a:t>5 Tipps: So lernst Du schneller als andere </a:t>
            </a:r>
            <a:r>
              <a:rPr lang="de-DE" sz="2800" i="1" dirty="0">
                <a:hlinkClick r:id="rId3"/>
              </a:rPr>
              <a:t>https://www.youtube.com/watch?v=9B88mUoEfp4</a:t>
            </a:r>
            <a:r>
              <a:rPr lang="de-DE" sz="2800" i="1" dirty="0"/>
              <a:t> (6 Min.)</a:t>
            </a:r>
          </a:p>
          <a:p>
            <a:pPr marL="342900" indent="-342900">
              <a:buFont typeface="Arial" panose="020B0604020202020204" pitchFamily="34" charset="0"/>
              <a:buChar char="•"/>
            </a:pPr>
            <a:r>
              <a:rPr lang="de-DE" sz="2800" i="1" dirty="0"/>
              <a:t>Synaptische Plastizität - wie das Gehirn lernt, </a:t>
            </a:r>
            <a:r>
              <a:rPr lang="de-DE" sz="2800" i="1" dirty="0">
                <a:hlinkClick r:id="rId4"/>
              </a:rPr>
              <a:t>https://www.youtube.com/watch?v=EGKTH60rvoU</a:t>
            </a:r>
            <a:r>
              <a:rPr lang="de-DE" sz="2800" i="1" dirty="0"/>
              <a:t> (3.56 Min.)</a:t>
            </a:r>
          </a:p>
          <a:p>
            <a:pPr marL="342900" indent="-342900">
              <a:buFont typeface="Arial" panose="020B0604020202020204" pitchFamily="34" charset="0"/>
              <a:buChar char="•"/>
            </a:pPr>
            <a:r>
              <a:rPr lang="de-DE" sz="2800" i="1" dirty="0"/>
              <a:t>Gedächtnis – Wie funktioniert‘s?!, </a:t>
            </a:r>
            <a:r>
              <a:rPr lang="de-DE" sz="2800" i="1" dirty="0">
                <a:hlinkClick r:id="rId5"/>
              </a:rPr>
              <a:t>https://www.youtube.com/watch?v=yOjONXxYWW8</a:t>
            </a:r>
            <a:r>
              <a:rPr lang="de-DE" sz="2800" i="1" dirty="0"/>
              <a:t> ,(3.32 Min.)</a:t>
            </a:r>
          </a:p>
          <a:p>
            <a:pPr marL="342900" indent="-342900">
              <a:buFont typeface="Arial" panose="020B0604020202020204" pitchFamily="34" charset="0"/>
              <a:buChar char="•"/>
            </a:pPr>
            <a:r>
              <a:rPr lang="de-DE" sz="2800" i="1" dirty="0"/>
              <a:t>Langzeitgedächtnis – Gedächtnis 2, </a:t>
            </a:r>
            <a:r>
              <a:rPr lang="de-DE" sz="2800" i="1" dirty="0">
                <a:hlinkClick r:id="rId6"/>
              </a:rPr>
              <a:t>https://www.youtube.com/watch?v=zzmkfy7GxfA</a:t>
            </a:r>
            <a:r>
              <a:rPr lang="de-DE" sz="2800" i="1" dirty="0"/>
              <a:t> (4.48 Min.) </a:t>
            </a:r>
          </a:p>
          <a:p>
            <a:pPr marL="0" indent="0">
              <a:buNone/>
            </a:pPr>
            <a:endParaRPr lang="de-CH" dirty="0"/>
          </a:p>
        </p:txBody>
      </p:sp>
      <p:sp>
        <p:nvSpPr>
          <p:cNvPr id="4" name="Foliennummernplatzhalter 3">
            <a:extLst>
              <a:ext uri="{FF2B5EF4-FFF2-40B4-BE49-F238E27FC236}">
                <a16:creationId xmlns:a16="http://schemas.microsoft.com/office/drawing/2014/main" id="{71E62010-B8A3-6C60-DE75-8A5CE97B03DF}"/>
              </a:ext>
            </a:extLst>
          </p:cNvPr>
          <p:cNvSpPr>
            <a:spLocks noGrp="1"/>
          </p:cNvSpPr>
          <p:nvPr>
            <p:ph type="sldNum" sz="quarter" idx="12"/>
          </p:nvPr>
        </p:nvSpPr>
        <p:spPr/>
        <p:txBody>
          <a:bodyPr/>
          <a:lstStyle/>
          <a:p>
            <a:fld id="{F0E841FC-7AA3-274E-887F-3F06530528A4}" type="slidenum">
              <a:rPr lang="de-DE" smtClean="0"/>
              <a:pPr/>
              <a:t>30</a:t>
            </a:fld>
            <a:endParaRPr lang="de-DE"/>
          </a:p>
        </p:txBody>
      </p:sp>
    </p:spTree>
    <p:extLst>
      <p:ext uri="{BB962C8B-B14F-4D97-AF65-F5344CB8AC3E}">
        <p14:creationId xmlns:p14="http://schemas.microsoft.com/office/powerpoint/2010/main" val="1516816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B42779-3455-9175-F470-F6F33F48A922}"/>
              </a:ext>
            </a:extLst>
          </p:cNvPr>
          <p:cNvSpPr>
            <a:spLocks noGrp="1"/>
          </p:cNvSpPr>
          <p:nvPr>
            <p:ph type="title"/>
          </p:nvPr>
        </p:nvSpPr>
        <p:spPr/>
        <p:txBody>
          <a:bodyPr/>
          <a:lstStyle/>
          <a:p>
            <a:r>
              <a:rPr lang="de-CH" dirty="0"/>
              <a:t>Einstiegsfrage / Vorwissen</a:t>
            </a:r>
          </a:p>
        </p:txBody>
      </p:sp>
      <p:sp>
        <p:nvSpPr>
          <p:cNvPr id="3" name="Inhaltsplatzhalter 2">
            <a:extLst>
              <a:ext uri="{FF2B5EF4-FFF2-40B4-BE49-F238E27FC236}">
                <a16:creationId xmlns:a16="http://schemas.microsoft.com/office/drawing/2014/main" id="{4BAF6B0A-DDBA-84BB-8A9F-E0C5A1DBD6A2}"/>
              </a:ext>
            </a:extLst>
          </p:cNvPr>
          <p:cNvSpPr>
            <a:spLocks noGrp="1"/>
          </p:cNvSpPr>
          <p:nvPr>
            <p:ph idx="1"/>
          </p:nvPr>
        </p:nvSpPr>
        <p:spPr/>
        <p:txBody>
          <a:bodyPr/>
          <a:lstStyle/>
          <a:p>
            <a:r>
              <a:rPr lang="de-DE" dirty="0"/>
              <a:t>Welche Arbeitstechniken und welche Lerntechniken kennen Sie?</a:t>
            </a:r>
          </a:p>
          <a:p>
            <a:pPr marL="0" indent="0">
              <a:buNone/>
            </a:pPr>
            <a:endParaRPr lang="de-CH" dirty="0"/>
          </a:p>
        </p:txBody>
      </p:sp>
      <p:sp>
        <p:nvSpPr>
          <p:cNvPr id="4" name="Foliennummernplatzhalter 3">
            <a:extLst>
              <a:ext uri="{FF2B5EF4-FFF2-40B4-BE49-F238E27FC236}">
                <a16:creationId xmlns:a16="http://schemas.microsoft.com/office/drawing/2014/main" id="{AF4002F8-1A5F-16DF-A743-2CBA7155C009}"/>
              </a:ext>
            </a:extLst>
          </p:cNvPr>
          <p:cNvSpPr>
            <a:spLocks noGrp="1"/>
          </p:cNvSpPr>
          <p:nvPr>
            <p:ph type="sldNum" sz="quarter" idx="12"/>
          </p:nvPr>
        </p:nvSpPr>
        <p:spPr/>
        <p:txBody>
          <a:bodyPr/>
          <a:lstStyle/>
          <a:p>
            <a:fld id="{F0E841FC-7AA3-274E-887F-3F06530528A4}" type="slidenum">
              <a:rPr lang="de-DE" smtClean="0"/>
              <a:pPr/>
              <a:t>4</a:t>
            </a:fld>
            <a:endParaRPr lang="de-DE"/>
          </a:p>
        </p:txBody>
      </p:sp>
      <p:pic>
        <p:nvPicPr>
          <p:cNvPr id="5" name="Picture 2" descr="Fragezeichen, Frage, Antwort, Suchmaschine, Symbol">
            <a:extLst>
              <a:ext uri="{FF2B5EF4-FFF2-40B4-BE49-F238E27FC236}">
                <a16:creationId xmlns:a16="http://schemas.microsoft.com/office/drawing/2014/main" id="{192FCB07-C780-63C2-8DA5-76EE5E2D2C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128" y="2669622"/>
            <a:ext cx="3573016" cy="3573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049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BB2549-C3E9-7B93-3023-0BF39E2228C1}"/>
              </a:ext>
            </a:extLst>
          </p:cNvPr>
          <p:cNvSpPr>
            <a:spLocks noGrp="1"/>
          </p:cNvSpPr>
          <p:nvPr>
            <p:ph type="title"/>
          </p:nvPr>
        </p:nvSpPr>
        <p:spPr/>
        <p:txBody>
          <a:bodyPr/>
          <a:lstStyle/>
          <a:p>
            <a:r>
              <a:rPr lang="de-CH" dirty="0"/>
              <a:t>Wieso Techniken oder Methoden?</a:t>
            </a:r>
          </a:p>
        </p:txBody>
      </p:sp>
      <p:sp>
        <p:nvSpPr>
          <p:cNvPr id="3" name="Inhaltsplatzhalter 2">
            <a:extLst>
              <a:ext uri="{FF2B5EF4-FFF2-40B4-BE49-F238E27FC236}">
                <a16:creationId xmlns:a16="http://schemas.microsoft.com/office/drawing/2014/main" id="{5D5D2E0C-7189-B569-8252-FE98FB58D804}"/>
              </a:ext>
            </a:extLst>
          </p:cNvPr>
          <p:cNvSpPr>
            <a:spLocks noGrp="1"/>
          </p:cNvSpPr>
          <p:nvPr>
            <p:ph idx="1"/>
          </p:nvPr>
        </p:nvSpPr>
        <p:spPr/>
        <p:txBody>
          <a:bodyPr/>
          <a:lstStyle/>
          <a:p>
            <a:r>
              <a:rPr lang="de-CH" dirty="0"/>
              <a:t>Strukturiertes Vorgehen führt schneller zum Ziel.</a:t>
            </a:r>
          </a:p>
          <a:p>
            <a:r>
              <a:rPr lang="de-CH" dirty="0"/>
              <a:t>«Best Practice» </a:t>
            </a:r>
            <a:r>
              <a:rPr lang="de-CH" dirty="0">
                <a:sym typeface="Wingdings" panose="05000000000000000000" pitchFamily="2" charset="2"/>
              </a:rPr>
              <a:t> für bekannte Probleme bewährte Lösungen nutzen.</a:t>
            </a:r>
          </a:p>
          <a:p>
            <a:r>
              <a:rPr lang="de-CH" dirty="0">
                <a:sym typeface="Wingdings" panose="05000000000000000000" pitchFamily="2" charset="2"/>
              </a:rPr>
              <a:t>Fehler minimieren.</a:t>
            </a:r>
          </a:p>
          <a:p>
            <a:r>
              <a:rPr lang="de-CH" dirty="0">
                <a:sym typeface="Wingdings" panose="05000000000000000000" pitchFamily="2" charset="2"/>
              </a:rPr>
              <a:t>Neue oder bessere Lösungen finden.</a:t>
            </a:r>
          </a:p>
        </p:txBody>
      </p:sp>
      <p:sp>
        <p:nvSpPr>
          <p:cNvPr id="4" name="Foliennummernplatzhalter 3">
            <a:extLst>
              <a:ext uri="{FF2B5EF4-FFF2-40B4-BE49-F238E27FC236}">
                <a16:creationId xmlns:a16="http://schemas.microsoft.com/office/drawing/2014/main" id="{67CEA796-6742-CCD3-71B8-D566E68FBD8F}"/>
              </a:ext>
            </a:extLst>
          </p:cNvPr>
          <p:cNvSpPr>
            <a:spLocks noGrp="1"/>
          </p:cNvSpPr>
          <p:nvPr>
            <p:ph type="sldNum" sz="quarter" idx="12"/>
          </p:nvPr>
        </p:nvSpPr>
        <p:spPr/>
        <p:txBody>
          <a:bodyPr/>
          <a:lstStyle/>
          <a:p>
            <a:fld id="{F0E841FC-7AA3-274E-887F-3F06530528A4}" type="slidenum">
              <a:rPr lang="de-DE" smtClean="0"/>
              <a:pPr/>
              <a:t>5</a:t>
            </a:fld>
            <a:endParaRPr lang="de-DE"/>
          </a:p>
        </p:txBody>
      </p:sp>
      <p:pic>
        <p:nvPicPr>
          <p:cNvPr id="5" name="Picture 2" descr="Unordnung, Durcheinander, Unordentlich, Gerätehaus">
            <a:extLst>
              <a:ext uri="{FF2B5EF4-FFF2-40B4-BE49-F238E27FC236}">
                <a16:creationId xmlns:a16="http://schemas.microsoft.com/office/drawing/2014/main" id="{0D1C03EE-044D-9599-C844-EE091550BA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080" y="3129812"/>
            <a:ext cx="4283968" cy="321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008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1A9AB2-C51C-A825-AC5E-28AE414F2980}"/>
              </a:ext>
            </a:extLst>
          </p:cNvPr>
          <p:cNvSpPr>
            <a:spLocks noGrp="1"/>
          </p:cNvSpPr>
          <p:nvPr>
            <p:ph type="title"/>
          </p:nvPr>
        </p:nvSpPr>
        <p:spPr/>
        <p:txBody>
          <a:bodyPr/>
          <a:lstStyle/>
          <a:p>
            <a:r>
              <a:rPr lang="de-CH" dirty="0"/>
              <a:t>Arbeitstechniken effizient und effektiv</a:t>
            </a:r>
          </a:p>
        </p:txBody>
      </p:sp>
      <p:sp>
        <p:nvSpPr>
          <p:cNvPr id="3" name="Inhaltsplatzhalter 2">
            <a:extLst>
              <a:ext uri="{FF2B5EF4-FFF2-40B4-BE49-F238E27FC236}">
                <a16:creationId xmlns:a16="http://schemas.microsoft.com/office/drawing/2014/main" id="{5D4A67DA-D03F-B2B6-90EB-1A7BF586CA67}"/>
              </a:ext>
            </a:extLst>
          </p:cNvPr>
          <p:cNvSpPr>
            <a:spLocks noGrp="1"/>
          </p:cNvSpPr>
          <p:nvPr>
            <p:ph idx="1"/>
          </p:nvPr>
        </p:nvSpPr>
        <p:spPr/>
        <p:txBody>
          <a:bodyPr>
            <a:normAutofit/>
          </a:bodyPr>
          <a:lstStyle/>
          <a:p>
            <a:r>
              <a:rPr lang="de-CH" dirty="0"/>
              <a:t>Arbeitstechniken helfen einem die Arbeiten </a:t>
            </a:r>
            <a:r>
              <a:rPr lang="de-CH" dirty="0">
                <a:solidFill>
                  <a:srgbClr val="FF0000"/>
                </a:solidFill>
              </a:rPr>
              <a:t>effizient</a:t>
            </a:r>
            <a:r>
              <a:rPr lang="de-CH" dirty="0"/>
              <a:t> (schnell, in wenig Zeit) und </a:t>
            </a:r>
            <a:r>
              <a:rPr lang="de-CH" dirty="0">
                <a:solidFill>
                  <a:srgbClr val="FF0000"/>
                </a:solidFill>
              </a:rPr>
              <a:t>effektiv</a:t>
            </a:r>
            <a:r>
              <a:rPr lang="de-CH" dirty="0"/>
              <a:t> (das Richtige und zielgerichtet) zu erledigen.</a:t>
            </a:r>
          </a:p>
          <a:p>
            <a:r>
              <a:rPr lang="de-CH" dirty="0"/>
              <a:t>Bei vielen Berufen geht es auch darum, durch die richtige Technik die Arbeitssicherheit zu gewährleisten.</a:t>
            </a:r>
          </a:p>
          <a:p>
            <a:r>
              <a:rPr lang="de-CH" dirty="0"/>
              <a:t>In der Informatik wäre das wohl eher der Datenschutz (Schutz persönlicher Daten) und die Datensicherheit (Schutz von Daten an sich).</a:t>
            </a:r>
          </a:p>
          <a:p>
            <a:r>
              <a:rPr lang="de-CH" dirty="0"/>
              <a:t>Die Techniken können aber auch Teil der</a:t>
            </a:r>
            <a:br>
              <a:rPr lang="de-CH" dirty="0"/>
            </a:br>
            <a:r>
              <a:rPr lang="de-CH" dirty="0"/>
              <a:t>Arbeitskultur in einer Branche sein. </a:t>
            </a:r>
            <a:br>
              <a:rPr lang="de-CH" dirty="0"/>
            </a:br>
            <a:r>
              <a:rPr lang="de-CH" dirty="0"/>
              <a:t>Z.B. Vorgabe bei der Auftragsbearbeitung.</a:t>
            </a:r>
          </a:p>
        </p:txBody>
      </p:sp>
      <p:sp>
        <p:nvSpPr>
          <p:cNvPr id="4" name="Foliennummernplatzhalter 3">
            <a:extLst>
              <a:ext uri="{FF2B5EF4-FFF2-40B4-BE49-F238E27FC236}">
                <a16:creationId xmlns:a16="http://schemas.microsoft.com/office/drawing/2014/main" id="{FFBDB4C3-21A4-5E58-71D7-B0F41F1E95BB}"/>
              </a:ext>
            </a:extLst>
          </p:cNvPr>
          <p:cNvSpPr>
            <a:spLocks noGrp="1"/>
          </p:cNvSpPr>
          <p:nvPr>
            <p:ph type="sldNum" sz="quarter" idx="12"/>
          </p:nvPr>
        </p:nvSpPr>
        <p:spPr/>
        <p:txBody>
          <a:bodyPr/>
          <a:lstStyle/>
          <a:p>
            <a:fld id="{F0E841FC-7AA3-274E-887F-3F06530528A4}" type="slidenum">
              <a:rPr lang="de-DE" smtClean="0"/>
              <a:pPr/>
              <a:t>6</a:t>
            </a:fld>
            <a:endParaRPr lang="de-DE"/>
          </a:p>
        </p:txBody>
      </p:sp>
      <p:pic>
        <p:nvPicPr>
          <p:cNvPr id="5" name="Picture 2" descr="Makro, Zahnrad, Ausrüstung, Motor, Jahrgang">
            <a:extLst>
              <a:ext uri="{FF2B5EF4-FFF2-40B4-BE49-F238E27FC236}">
                <a16:creationId xmlns:a16="http://schemas.microsoft.com/office/drawing/2014/main" id="{DC91D7B5-DED8-8DA3-BF89-DB902E0865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21130" y="4509120"/>
            <a:ext cx="3246869" cy="2117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671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3CDB66-1BB5-E13A-A757-3E3F035D6440}"/>
              </a:ext>
            </a:extLst>
          </p:cNvPr>
          <p:cNvSpPr>
            <a:spLocks noGrp="1"/>
          </p:cNvSpPr>
          <p:nvPr>
            <p:ph type="title"/>
          </p:nvPr>
        </p:nvSpPr>
        <p:spPr/>
        <p:txBody>
          <a:bodyPr/>
          <a:lstStyle/>
          <a:p>
            <a:r>
              <a:rPr lang="de-CH" dirty="0"/>
              <a:t>AT: Problemlösetechnik</a:t>
            </a:r>
          </a:p>
        </p:txBody>
      </p:sp>
      <p:sp>
        <p:nvSpPr>
          <p:cNvPr id="3" name="Inhaltsplatzhalter 2">
            <a:extLst>
              <a:ext uri="{FF2B5EF4-FFF2-40B4-BE49-F238E27FC236}">
                <a16:creationId xmlns:a16="http://schemas.microsoft.com/office/drawing/2014/main" id="{D8F3F1D5-CDDB-A185-190D-AA3ACDDF9C51}"/>
              </a:ext>
            </a:extLst>
          </p:cNvPr>
          <p:cNvSpPr>
            <a:spLocks noGrp="1"/>
          </p:cNvSpPr>
          <p:nvPr>
            <p:ph idx="1"/>
          </p:nvPr>
        </p:nvSpPr>
        <p:spPr/>
        <p:txBody>
          <a:bodyPr>
            <a:normAutofit/>
          </a:bodyPr>
          <a:lstStyle/>
          <a:p>
            <a:r>
              <a:rPr lang="de-DE" dirty="0"/>
              <a:t>Mit Problemlösetechniken können bekannte oder neue Probleme gezielt gelöst werden.</a:t>
            </a:r>
          </a:p>
          <a:p>
            <a:r>
              <a:rPr lang="de-DE" dirty="0"/>
              <a:t>Bekannte Probleme:</a:t>
            </a:r>
          </a:p>
          <a:p>
            <a:pPr lvl="1">
              <a:buFont typeface="Symbol" panose="05050102010706020507" pitchFamily="18" charset="2"/>
              <a:buChar char="-"/>
            </a:pPr>
            <a:r>
              <a:rPr lang="de-DE" dirty="0"/>
              <a:t>Checkliste (in der Luftfahrt sehr viel verwendet)</a:t>
            </a:r>
          </a:p>
          <a:p>
            <a:pPr lvl="1">
              <a:buFont typeface="Symbol" panose="05050102010706020507" pitchFamily="18" charset="2"/>
              <a:buChar char="-"/>
            </a:pPr>
            <a:r>
              <a:rPr lang="de-DE" dirty="0"/>
              <a:t>IPERKA als Vorgehensweise</a:t>
            </a:r>
          </a:p>
          <a:p>
            <a:r>
              <a:rPr lang="de-DE" dirty="0"/>
              <a:t>…</a:t>
            </a:r>
          </a:p>
          <a:p>
            <a:r>
              <a:rPr lang="de-DE" dirty="0"/>
              <a:t>Neue Probleme</a:t>
            </a:r>
          </a:p>
          <a:p>
            <a:pPr lvl="1">
              <a:buFont typeface="Symbol" panose="05050102010706020507" pitchFamily="18" charset="2"/>
              <a:buChar char="-"/>
            </a:pPr>
            <a:r>
              <a:rPr lang="de-DE" dirty="0"/>
              <a:t>IPERKA als Vorgehensweise</a:t>
            </a:r>
          </a:p>
          <a:p>
            <a:pPr lvl="1">
              <a:buFont typeface="Symbol" panose="05050102010706020507" pitchFamily="18" charset="2"/>
              <a:buChar char="-"/>
            </a:pPr>
            <a:r>
              <a:rPr lang="de-DE" dirty="0"/>
              <a:t>Weiter Methoden auf der nächsten Folie</a:t>
            </a:r>
          </a:p>
          <a:p>
            <a:endParaRPr lang="de-CH" dirty="0"/>
          </a:p>
        </p:txBody>
      </p:sp>
      <p:sp>
        <p:nvSpPr>
          <p:cNvPr id="4" name="Foliennummernplatzhalter 3">
            <a:extLst>
              <a:ext uri="{FF2B5EF4-FFF2-40B4-BE49-F238E27FC236}">
                <a16:creationId xmlns:a16="http://schemas.microsoft.com/office/drawing/2014/main" id="{5D78C200-83E5-4E49-3C8F-49923937B1E2}"/>
              </a:ext>
            </a:extLst>
          </p:cNvPr>
          <p:cNvSpPr>
            <a:spLocks noGrp="1"/>
          </p:cNvSpPr>
          <p:nvPr>
            <p:ph type="sldNum" sz="quarter" idx="12"/>
          </p:nvPr>
        </p:nvSpPr>
        <p:spPr/>
        <p:txBody>
          <a:bodyPr/>
          <a:lstStyle/>
          <a:p>
            <a:fld id="{F0E841FC-7AA3-274E-887F-3F06530528A4}" type="slidenum">
              <a:rPr lang="de-DE" smtClean="0"/>
              <a:pPr/>
              <a:t>7</a:t>
            </a:fld>
            <a:endParaRPr lang="de-DE"/>
          </a:p>
        </p:txBody>
      </p:sp>
      <p:pic>
        <p:nvPicPr>
          <p:cNvPr id="5" name="Picture 2" descr="Gefesselt, Zusammengehörigkeit, Binden, Zusammenarbeit">
            <a:extLst>
              <a:ext uri="{FF2B5EF4-FFF2-40B4-BE49-F238E27FC236}">
                <a16:creationId xmlns:a16="http://schemas.microsoft.com/office/drawing/2014/main" id="{5F0071A1-FF64-68A1-99F4-537DA426E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4172" y="3435019"/>
            <a:ext cx="4247456" cy="283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8086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11368B-9E75-4E0A-918F-EC4F5B476452}"/>
              </a:ext>
            </a:extLst>
          </p:cNvPr>
          <p:cNvSpPr>
            <a:spLocks noGrp="1"/>
          </p:cNvSpPr>
          <p:nvPr>
            <p:ph type="title"/>
          </p:nvPr>
        </p:nvSpPr>
        <p:spPr/>
        <p:txBody>
          <a:bodyPr/>
          <a:lstStyle/>
          <a:p>
            <a:r>
              <a:rPr lang="de-CH" dirty="0"/>
              <a:t>Problemlösetechniken</a:t>
            </a:r>
          </a:p>
        </p:txBody>
      </p:sp>
      <p:sp>
        <p:nvSpPr>
          <p:cNvPr id="4" name="Foliennummernplatzhalter 3">
            <a:extLst>
              <a:ext uri="{FF2B5EF4-FFF2-40B4-BE49-F238E27FC236}">
                <a16:creationId xmlns:a16="http://schemas.microsoft.com/office/drawing/2014/main" id="{0B326798-E2E0-F8BA-7308-22614C9C6DFB}"/>
              </a:ext>
            </a:extLst>
          </p:cNvPr>
          <p:cNvSpPr>
            <a:spLocks noGrp="1"/>
          </p:cNvSpPr>
          <p:nvPr>
            <p:ph type="sldNum" sz="quarter" idx="12"/>
          </p:nvPr>
        </p:nvSpPr>
        <p:spPr/>
        <p:txBody>
          <a:bodyPr/>
          <a:lstStyle/>
          <a:p>
            <a:fld id="{F0E841FC-7AA3-274E-887F-3F06530528A4}" type="slidenum">
              <a:rPr lang="de-DE" smtClean="0"/>
              <a:pPr/>
              <a:t>8</a:t>
            </a:fld>
            <a:endParaRPr lang="de-DE"/>
          </a:p>
        </p:txBody>
      </p:sp>
      <p:sp>
        <p:nvSpPr>
          <p:cNvPr id="7" name="Ellipse 6">
            <a:extLst>
              <a:ext uri="{FF2B5EF4-FFF2-40B4-BE49-F238E27FC236}">
                <a16:creationId xmlns:a16="http://schemas.microsoft.com/office/drawing/2014/main" id="{FF815FAF-89F0-574D-3802-66EB5F76274A}"/>
              </a:ext>
            </a:extLst>
          </p:cNvPr>
          <p:cNvSpPr/>
          <p:nvPr/>
        </p:nvSpPr>
        <p:spPr>
          <a:xfrm>
            <a:off x="8400256" y="4185084"/>
            <a:ext cx="3240360" cy="219624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CH" sz="2000" b="1" dirty="0"/>
              <a:t>Problem Umkehrung</a:t>
            </a:r>
          </a:p>
          <a:p>
            <a:pPr algn="ctr"/>
            <a:r>
              <a:rPr lang="de-CH" sz="2000" dirty="0"/>
              <a:t>Das Problem wird umgekehrt. Was müssen wir tun, um es nicht zu lösen.</a:t>
            </a:r>
          </a:p>
        </p:txBody>
      </p:sp>
      <p:sp>
        <p:nvSpPr>
          <p:cNvPr id="8" name="Ellipse 7">
            <a:extLst>
              <a:ext uri="{FF2B5EF4-FFF2-40B4-BE49-F238E27FC236}">
                <a16:creationId xmlns:a16="http://schemas.microsoft.com/office/drawing/2014/main" id="{E8D99F26-66C5-0B87-86B7-169239D585F1}"/>
              </a:ext>
            </a:extLst>
          </p:cNvPr>
          <p:cNvSpPr/>
          <p:nvPr/>
        </p:nvSpPr>
        <p:spPr>
          <a:xfrm>
            <a:off x="8317240" y="1385597"/>
            <a:ext cx="3240360" cy="219624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sz="2000" b="1" dirty="0"/>
          </a:p>
          <a:p>
            <a:pPr algn="ctr"/>
            <a:r>
              <a:rPr lang="de-CH" sz="2000" b="1" dirty="0" err="1"/>
              <a:t>Placemat</a:t>
            </a:r>
            <a:endParaRPr lang="de-CH" sz="2000" b="1" dirty="0"/>
          </a:p>
          <a:p>
            <a:pPr algn="ctr"/>
            <a:r>
              <a:rPr lang="de-CH" sz="2000" dirty="0"/>
              <a:t>In mehrere n Durchgängen wird auf einem Papier in einer Gruppe eine Lösung gesucht</a:t>
            </a:r>
          </a:p>
          <a:p>
            <a:pPr algn="ctr"/>
            <a:endParaRPr lang="de-CH" dirty="0"/>
          </a:p>
        </p:txBody>
      </p:sp>
      <p:sp>
        <p:nvSpPr>
          <p:cNvPr id="9" name="Ellipse 8">
            <a:extLst>
              <a:ext uri="{FF2B5EF4-FFF2-40B4-BE49-F238E27FC236}">
                <a16:creationId xmlns:a16="http://schemas.microsoft.com/office/drawing/2014/main" id="{26C5F666-F6BC-85B9-9889-61DA851F6C37}"/>
              </a:ext>
            </a:extLst>
          </p:cNvPr>
          <p:cNvSpPr/>
          <p:nvPr/>
        </p:nvSpPr>
        <p:spPr>
          <a:xfrm>
            <a:off x="4421814" y="3717032"/>
            <a:ext cx="3240360" cy="201622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CH" sz="2000" b="1" dirty="0"/>
              <a:t>Fünf-Warum-Fragemethode</a:t>
            </a:r>
          </a:p>
          <a:p>
            <a:pPr algn="ctr"/>
            <a:r>
              <a:rPr lang="de-CH" sz="2000" dirty="0"/>
              <a:t>Mit Fragen das Problem gezielt einkreisen</a:t>
            </a:r>
          </a:p>
          <a:p>
            <a:pPr algn="ctr"/>
            <a:r>
              <a:rPr lang="de-CH" sz="2000" dirty="0">
                <a:hlinkClick r:id="rId3"/>
              </a:rPr>
              <a:t>Link 1</a:t>
            </a:r>
            <a:r>
              <a:rPr lang="de-CH" sz="2000" dirty="0"/>
              <a:t>, </a:t>
            </a:r>
            <a:r>
              <a:rPr lang="de-CH" sz="2000" dirty="0">
                <a:hlinkClick r:id="rId4"/>
              </a:rPr>
              <a:t>Link 2</a:t>
            </a:r>
            <a:endParaRPr lang="de-CH" sz="2000" dirty="0"/>
          </a:p>
        </p:txBody>
      </p:sp>
      <p:sp>
        <p:nvSpPr>
          <p:cNvPr id="10" name="Ellipse 9">
            <a:extLst>
              <a:ext uri="{FF2B5EF4-FFF2-40B4-BE49-F238E27FC236}">
                <a16:creationId xmlns:a16="http://schemas.microsoft.com/office/drawing/2014/main" id="{81DA23BE-BCE6-E25F-513F-85679929715C}"/>
              </a:ext>
            </a:extLst>
          </p:cNvPr>
          <p:cNvSpPr/>
          <p:nvPr/>
        </p:nvSpPr>
        <p:spPr>
          <a:xfrm>
            <a:off x="838200" y="2132856"/>
            <a:ext cx="3739520" cy="240435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CH" sz="2000" b="1" dirty="0"/>
          </a:p>
          <a:p>
            <a:pPr algn="ctr"/>
            <a:r>
              <a:rPr lang="de-CH" sz="2000" b="1" dirty="0"/>
              <a:t>Fischgeräten-Diagramm</a:t>
            </a:r>
          </a:p>
          <a:p>
            <a:pPr algn="ctr"/>
            <a:r>
              <a:rPr lang="de-CH" sz="2000" dirty="0"/>
              <a:t>Mit der Problembeschreibung beginnen. «Der Fisch stinkt vom Kopfe her»</a:t>
            </a:r>
          </a:p>
          <a:p>
            <a:pPr algn="ctr"/>
            <a:r>
              <a:rPr lang="de-CH" sz="2000" dirty="0">
                <a:hlinkClick r:id="rId5"/>
              </a:rPr>
              <a:t>Link 1</a:t>
            </a:r>
            <a:endParaRPr lang="de-CH" sz="2000" dirty="0"/>
          </a:p>
          <a:p>
            <a:pPr algn="ctr"/>
            <a:endParaRPr lang="de-CH" dirty="0"/>
          </a:p>
        </p:txBody>
      </p:sp>
      <p:sp>
        <p:nvSpPr>
          <p:cNvPr id="11" name="Ellipse 10">
            <a:extLst>
              <a:ext uri="{FF2B5EF4-FFF2-40B4-BE49-F238E27FC236}">
                <a16:creationId xmlns:a16="http://schemas.microsoft.com/office/drawing/2014/main" id="{4A61842B-BDF6-ECDB-F17A-3F45FB820557}"/>
              </a:ext>
            </a:extLst>
          </p:cNvPr>
          <p:cNvSpPr/>
          <p:nvPr/>
        </p:nvSpPr>
        <p:spPr>
          <a:xfrm>
            <a:off x="4827300" y="1432088"/>
            <a:ext cx="3240360" cy="201622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CH" sz="2000" b="1" dirty="0"/>
              <a:t>Pinnwandkarten</a:t>
            </a:r>
          </a:p>
          <a:p>
            <a:pPr algn="ctr"/>
            <a:r>
              <a:rPr lang="de-CH" sz="2000" dirty="0"/>
              <a:t>Ideen und Lösungen systematisch in der Gruppe sammeln</a:t>
            </a:r>
          </a:p>
        </p:txBody>
      </p:sp>
    </p:spTree>
    <p:extLst>
      <p:ext uri="{BB962C8B-B14F-4D97-AF65-F5344CB8AC3E}">
        <p14:creationId xmlns:p14="http://schemas.microsoft.com/office/powerpoint/2010/main" val="21617977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A429E2-3132-939D-77A8-22D4DC9E9481}"/>
              </a:ext>
            </a:extLst>
          </p:cNvPr>
          <p:cNvSpPr>
            <a:spLocks noGrp="1"/>
          </p:cNvSpPr>
          <p:nvPr>
            <p:ph type="title"/>
          </p:nvPr>
        </p:nvSpPr>
        <p:spPr/>
        <p:txBody>
          <a:bodyPr/>
          <a:lstStyle/>
          <a:p>
            <a:r>
              <a:rPr lang="de-CH" dirty="0"/>
              <a:t>AT: Kreativitätstechniken</a:t>
            </a:r>
          </a:p>
        </p:txBody>
      </p:sp>
      <p:sp>
        <p:nvSpPr>
          <p:cNvPr id="3" name="Inhaltsplatzhalter 2">
            <a:extLst>
              <a:ext uri="{FF2B5EF4-FFF2-40B4-BE49-F238E27FC236}">
                <a16:creationId xmlns:a16="http://schemas.microsoft.com/office/drawing/2014/main" id="{19DD6406-BEC5-2B22-BA7B-DEF7EE9E72B0}"/>
              </a:ext>
            </a:extLst>
          </p:cNvPr>
          <p:cNvSpPr>
            <a:spLocks noGrp="1"/>
          </p:cNvSpPr>
          <p:nvPr>
            <p:ph idx="1"/>
          </p:nvPr>
        </p:nvSpPr>
        <p:spPr/>
        <p:txBody>
          <a:bodyPr>
            <a:normAutofit lnSpcReduction="10000"/>
          </a:bodyPr>
          <a:lstStyle/>
          <a:p>
            <a:r>
              <a:rPr lang="de-DE" dirty="0"/>
              <a:t>Bei neuen, unbekannten Problemen oder Aufgabenstellungen ist oft eine kreative Lösung gesucht.</a:t>
            </a:r>
          </a:p>
          <a:p>
            <a:r>
              <a:rPr lang="de-DE" dirty="0"/>
              <a:t>Dazu gibt es Kreativitätstechniken.</a:t>
            </a:r>
          </a:p>
          <a:p>
            <a:r>
              <a:rPr lang="de-DE" dirty="0"/>
              <a:t>Alleine</a:t>
            </a:r>
          </a:p>
          <a:p>
            <a:pPr lvl="1">
              <a:buFont typeface="Symbol" panose="05050102010706020507" pitchFamily="18" charset="2"/>
              <a:buChar char="-"/>
            </a:pPr>
            <a:r>
              <a:rPr lang="de-DE" dirty="0"/>
              <a:t>Notizbuch für Einfälle</a:t>
            </a:r>
          </a:p>
          <a:p>
            <a:pPr lvl="1">
              <a:buFont typeface="Symbol" panose="05050102010706020507" pitchFamily="18" charset="2"/>
              <a:buChar char="-"/>
            </a:pPr>
            <a:r>
              <a:rPr lang="de-DE" dirty="0" err="1"/>
              <a:t>MindMap</a:t>
            </a:r>
            <a:endParaRPr lang="de-DE" dirty="0"/>
          </a:p>
          <a:p>
            <a:pPr lvl="1">
              <a:buFont typeface="Symbol" panose="05050102010706020507" pitchFamily="18" charset="2"/>
              <a:buChar char="-"/>
            </a:pPr>
            <a:r>
              <a:rPr lang="de-DE" dirty="0"/>
              <a:t>Unterbewusstsein einsetzen (darüber schlafen)</a:t>
            </a:r>
          </a:p>
          <a:p>
            <a:pPr lvl="1">
              <a:buFont typeface="Symbol" panose="05050102010706020507" pitchFamily="18" charset="2"/>
              <a:buChar char="-"/>
            </a:pPr>
            <a:r>
              <a:rPr lang="de-DE" dirty="0"/>
              <a:t>…</a:t>
            </a:r>
          </a:p>
          <a:p>
            <a:r>
              <a:rPr lang="de-DE" dirty="0"/>
              <a:t>Im Team</a:t>
            </a:r>
          </a:p>
          <a:p>
            <a:pPr lvl="1">
              <a:buFont typeface="Symbol" panose="05050102010706020507" pitchFamily="18" charset="2"/>
              <a:buChar char="-"/>
            </a:pPr>
            <a:r>
              <a:rPr lang="de-DE" dirty="0"/>
              <a:t>Siehe nächste Folien</a:t>
            </a:r>
          </a:p>
          <a:p>
            <a:endParaRPr lang="de-CH" dirty="0"/>
          </a:p>
        </p:txBody>
      </p:sp>
      <p:sp>
        <p:nvSpPr>
          <p:cNvPr id="4" name="Foliennummernplatzhalter 3">
            <a:extLst>
              <a:ext uri="{FF2B5EF4-FFF2-40B4-BE49-F238E27FC236}">
                <a16:creationId xmlns:a16="http://schemas.microsoft.com/office/drawing/2014/main" id="{B245BF87-51BF-5F23-3C9E-4C92CB352D58}"/>
              </a:ext>
            </a:extLst>
          </p:cNvPr>
          <p:cNvSpPr>
            <a:spLocks noGrp="1"/>
          </p:cNvSpPr>
          <p:nvPr>
            <p:ph type="sldNum" sz="quarter" idx="12"/>
          </p:nvPr>
        </p:nvSpPr>
        <p:spPr/>
        <p:txBody>
          <a:bodyPr/>
          <a:lstStyle/>
          <a:p>
            <a:fld id="{F0E841FC-7AA3-274E-887F-3F06530528A4}" type="slidenum">
              <a:rPr lang="de-DE" smtClean="0"/>
              <a:pPr/>
              <a:t>9</a:t>
            </a:fld>
            <a:endParaRPr lang="de-DE"/>
          </a:p>
        </p:txBody>
      </p:sp>
      <p:pic>
        <p:nvPicPr>
          <p:cNvPr id="5" name="Picture 2" descr="Idee, Zusammenarbeit, Denken, Arbeiten, Agentur">
            <a:extLst>
              <a:ext uri="{FF2B5EF4-FFF2-40B4-BE49-F238E27FC236}">
                <a16:creationId xmlns:a16="http://schemas.microsoft.com/office/drawing/2014/main" id="{D85A2CF9-C117-D8CF-AAF6-0B45F1CF54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2184" y="4118462"/>
            <a:ext cx="3275856" cy="2183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853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Vorlage sfb-Folien 2006">
  <a:themeElements>
    <a:clrScheme name="Vorlage sfb-Folien 2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orlage sfb-Folien 2006">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Vorlage sfb-Folien 20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Vorlage sfb-Folien 20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Vorlage sfb-Folien 20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Vorlage sfb-Folien 20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Vorlage sfb-Folien 20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Vorlage sfb-Folien 20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Vorlage sfb-Folien 20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Vorlage sfb-Folien 20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Vorlage sfb-Folien 20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Vorlage sfb-Folien 20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Vorlage sfb-Folien 20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Vorlage sfb-Folien 20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Vorlage sfb-Folien 2006">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64ddd59-e04c-48a0-8c80-e56844c3b2e9">
      <Terms xmlns="http://schemas.microsoft.com/office/infopath/2007/PartnerControls"/>
    </lcf76f155ced4ddcb4097134ff3c332f>
    <TaxCatchAll xmlns="97af80f4-69d1-4a4a-b8d9-d38be1ab1ed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694B16F39DA9DF43ACEE882C7B8FF300" ma:contentTypeVersion="12" ma:contentTypeDescription="Ein neues Dokument erstellen." ma:contentTypeScope="" ma:versionID="25c6b73fb62fdff6c8d7e95aeec5ce37">
  <xsd:schema xmlns:xsd="http://www.w3.org/2001/XMLSchema" xmlns:xs="http://www.w3.org/2001/XMLSchema" xmlns:p="http://schemas.microsoft.com/office/2006/metadata/properties" xmlns:ns2="b64ddd59-e04c-48a0-8c80-e56844c3b2e9" xmlns:ns3="97af80f4-69d1-4a4a-b8d9-d38be1ab1edf" targetNamespace="http://schemas.microsoft.com/office/2006/metadata/properties" ma:root="true" ma:fieldsID="967b46fb27db2681cdd57766db8a6c55" ns2:_="" ns3:_="">
    <xsd:import namespace="b64ddd59-e04c-48a0-8c80-e56844c3b2e9"/>
    <xsd:import namespace="97af80f4-69d1-4a4a-b8d9-d38be1ab1ed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4ddd59-e04c-48a0-8c80-e56844c3b2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Bildmarkierungen" ma:readOnly="false" ma:fieldId="{5cf76f15-5ced-4ddc-b409-7134ff3c332f}" ma:taxonomyMulti="true" ma:sspId="a16ba4c5-514f-471a-8004-1e490f973743"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af80f4-69d1-4a4a-b8d9-d38be1ab1edf"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element name="TaxCatchAll" ma:index="16" nillable="true" ma:displayName="Taxonomy Catch All Column" ma:hidden="true" ma:list="{37087147-f073-4cab-ba1c-d53b4eb1832c}" ma:internalName="TaxCatchAll" ma:showField="CatchAllData" ma:web="97af80f4-69d1-4a4a-b8d9-d38be1ab1ed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33F019A-45FD-46D3-969E-8818220A3759}">
  <ds:schemaRefs>
    <ds:schemaRef ds:uri="http://schemas.microsoft.com/sharepoint/v3/contenttype/forms"/>
  </ds:schemaRefs>
</ds:datastoreItem>
</file>

<file path=customXml/itemProps2.xml><?xml version="1.0" encoding="utf-8"?>
<ds:datastoreItem xmlns:ds="http://schemas.openxmlformats.org/officeDocument/2006/customXml" ds:itemID="{21A9B85E-B227-4045-AD2A-CC828F77B860}">
  <ds:schemaRefs>
    <ds:schemaRef ds:uri="http://schemas.microsoft.com/office/2006/metadata/properties"/>
    <ds:schemaRef ds:uri="http://schemas.microsoft.com/office/infopath/2007/PartnerControls"/>
    <ds:schemaRef ds:uri="98cc15a3-3e94-4076-998c-63c885c407b0"/>
  </ds:schemaRefs>
</ds:datastoreItem>
</file>

<file path=customXml/itemProps3.xml><?xml version="1.0" encoding="utf-8"?>
<ds:datastoreItem xmlns:ds="http://schemas.openxmlformats.org/officeDocument/2006/customXml" ds:itemID="{2C6DA923-646B-4AEC-9581-EE42E7201E0B}"/>
</file>

<file path=docProps/app.xml><?xml version="1.0" encoding="utf-8"?>
<Properties xmlns="http://schemas.openxmlformats.org/officeDocument/2006/extended-properties" xmlns:vt="http://schemas.openxmlformats.org/officeDocument/2006/docPropsVTypes">
  <Template/>
  <TotalTime>0</TotalTime>
  <Words>2154</Words>
  <Application>Microsoft Office PowerPoint</Application>
  <PresentationFormat>Breitbild</PresentationFormat>
  <Paragraphs>295</Paragraphs>
  <Slides>30</Slides>
  <Notes>16</Notes>
  <HiddenSlides>0</HiddenSlides>
  <MMClips>1</MMClips>
  <ScaleCrop>false</ScaleCrop>
  <HeadingPairs>
    <vt:vector size="6" baseType="variant">
      <vt:variant>
        <vt:lpstr>Verwendete Schriftarten</vt:lpstr>
      </vt:variant>
      <vt:variant>
        <vt:i4>9</vt:i4>
      </vt:variant>
      <vt:variant>
        <vt:lpstr>Design</vt:lpstr>
      </vt:variant>
      <vt:variant>
        <vt:i4>2</vt:i4>
      </vt:variant>
      <vt:variant>
        <vt:lpstr>Folientitel</vt:lpstr>
      </vt:variant>
      <vt:variant>
        <vt:i4>30</vt:i4>
      </vt:variant>
    </vt:vector>
  </HeadingPairs>
  <TitlesOfParts>
    <vt:vector size="41" baseType="lpstr">
      <vt:lpstr>Arial</vt:lpstr>
      <vt:lpstr>Arial Black</vt:lpstr>
      <vt:lpstr>Calibri</vt:lpstr>
      <vt:lpstr>Calibri Light</vt:lpstr>
      <vt:lpstr>Segoe UI</vt:lpstr>
      <vt:lpstr>Symbol</vt:lpstr>
      <vt:lpstr>Times New Roman</vt:lpstr>
      <vt:lpstr>udemy sans</vt:lpstr>
      <vt:lpstr>Wingdings</vt:lpstr>
      <vt:lpstr>Vorlage sfb-Folien 2006</vt:lpstr>
      <vt:lpstr>1_Vorlage sfb-Folien 2006</vt:lpstr>
      <vt:lpstr>PowerPoint-Präsentation</vt:lpstr>
      <vt:lpstr>MODUL 431  Aufträge im IT-Umfeld selbstständig durchführen    </vt:lpstr>
      <vt:lpstr>Inhalt</vt:lpstr>
      <vt:lpstr>Einstiegsfrage / Vorwissen</vt:lpstr>
      <vt:lpstr>Wieso Techniken oder Methoden?</vt:lpstr>
      <vt:lpstr>Arbeitstechniken effizient und effektiv</vt:lpstr>
      <vt:lpstr>AT: Problemlösetechnik</vt:lpstr>
      <vt:lpstr>Problemlösetechniken</vt:lpstr>
      <vt:lpstr>AT: Kreativitätstechniken</vt:lpstr>
      <vt:lpstr>Kreativitätstechniken</vt:lpstr>
      <vt:lpstr>Kreativität</vt:lpstr>
      <vt:lpstr>Lerntechniken</vt:lpstr>
      <vt:lpstr>Vergessen</vt:lpstr>
      <vt:lpstr>Wiederholungen</vt:lpstr>
      <vt:lpstr>Zur Motivation</vt:lpstr>
      <vt:lpstr>Mythos 1 von den Lerntypen</vt:lpstr>
      <vt:lpstr>Mythos 2 von den Lerntypen</vt:lpstr>
      <vt:lpstr>Tipps zum Lernen</vt:lpstr>
      <vt:lpstr>Tipp zum Lernen: Anforderungen im Blick</vt:lpstr>
      <vt:lpstr>Tipp zum Lernen: Die Pareto Regel</vt:lpstr>
      <vt:lpstr>Tipp zum Lernen: SQ3R Technik</vt:lpstr>
      <vt:lpstr>Tipp zum Lernen: Störfaktoren</vt:lpstr>
      <vt:lpstr>Tipp zum Lernen: Priming-Effekt</vt:lpstr>
      <vt:lpstr>Tipp zum Lernen: Emotionen</vt:lpstr>
      <vt:lpstr>Tipp zum Lernen: Karteikarten schreiben</vt:lpstr>
      <vt:lpstr>Tipp zum Lernen: Mindmaps zeichnen</vt:lpstr>
      <vt:lpstr>Verständnisfragen: Techniken </vt:lpstr>
      <vt:lpstr>Zusammenfassung</vt:lpstr>
      <vt:lpstr>Fachbegriffe</vt:lpstr>
      <vt:lpstr>Link Sammlung zum Thema</vt:lpstr>
    </vt:vector>
  </TitlesOfParts>
  <Company>Industrie Technik IPS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Willi Lechner</dc:creator>
  <cp:lastModifiedBy>BBZW;FMZ; Ineichen1 Markus (Lehrperson)</cp:lastModifiedBy>
  <cp:revision>619</cp:revision>
  <cp:lastPrinted>2018-10-15T09:46:05Z</cp:lastPrinted>
  <dcterms:created xsi:type="dcterms:W3CDTF">2008-06-05T09:41:28Z</dcterms:created>
  <dcterms:modified xsi:type="dcterms:W3CDTF">2022-10-11T08:33:57Z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0x010100694B16F39DA9DF43ACEE882C7B8FF300</vt:lpwstr>
  </property>
</Properties>
</file>